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34.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27.xml" ContentType="application/vnd.openxmlformats-officedocument.presentationml.slideLayout+xml"/>
  <Override PartName="/ppt/notesSlides/notesSlide17.xml" ContentType="application/vnd.openxmlformats-officedocument.presentationml.notesSlide+xml"/>
  <Override PartName="/ppt/slideLayouts/slideLayout2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8.xml" ContentType="application/vnd.openxmlformats-officedocument.presentationml.notesSlide+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diagrams/colors1.xml" ContentType="application/vnd.openxmlformats-officedocument.drawingml.diagramColors+xml"/>
  <Override PartName="/ppt/commentAuthors.xml" ContentType="application/vnd.openxmlformats-officedocument.presentationml.commentAuthors+xml"/>
  <Override PartName="/ppt/theme/theme4.xml" ContentType="application/vnd.openxmlformats-officedocument.theme+xml"/>
  <Override PartName="/ppt/diagrams/layout1.xml" ContentType="application/vnd.openxmlformats-officedocument.drawingml.diagramLayout+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8.xml" ContentType="application/vnd.ms-office.drawingml.diagramDrawing+xml"/>
  <Override PartName="/ppt/diagrams/colors8.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6.xml" ContentType="application/vnd.openxmlformats-officedocument.drawingml.diagramColors+xml"/>
  <Override PartName="/ppt/handoutMasters/handoutMaster1.xml" ContentType="application/vnd.openxmlformats-officedocument.presentationml.handoutMaster+xml"/>
  <Override PartName="/ppt/diagrams/layout8.xml" ContentType="application/vnd.openxmlformats-officedocument.drawingml.diagramLayout+xml"/>
  <Override PartName="/ppt/diagrams/quickStyle8.xml" ContentType="application/vnd.openxmlformats-officedocument.drawingml.diagramStyle+xml"/>
  <Override PartName="/ppt/diagrams/drawing5.xml" ContentType="application/vnd.ms-office.drawingml.diagramDrawing+xml"/>
  <Override PartName="/ppt/diagrams/drawing1.xml" ContentType="application/vnd.ms-office.drawingml.diagramDrawing+xml"/>
  <Override PartName="/ppt/diagrams/quickStyle5.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drawing6.xml" ContentType="application/vnd.ms-office.drawingml.diagramDrawing+xml"/>
  <Override PartName="/ppt/diagrams/quickStyle2.xml" ContentType="application/vnd.openxmlformats-officedocument.drawingml.diagramStyle+xml"/>
  <Override PartName="/ppt/diagrams/colors5.xml" ContentType="application/vnd.openxmlformats-officedocument.drawingml.diagramColors+xml"/>
  <Override PartName="/ppt/diagrams/layout4.xml" ContentType="application/vnd.openxmlformats-officedocument.drawingml.diagramLayout+xml"/>
  <Override PartName="/ppt/diagrams/layout5.xml" ContentType="application/vnd.openxmlformats-officedocument.drawingml.diagramLayout+xml"/>
  <Override PartName="/ppt/diagrams/drawing4.xml" ContentType="application/vnd.ms-office.drawingml.diagramDrawing+xml"/>
  <Override PartName="/ppt/theme/theme1.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Lst>
  <p:notesMasterIdLst>
    <p:notesMasterId r:id="rId27"/>
  </p:notesMasterIdLst>
  <p:handoutMasterIdLst>
    <p:handoutMasterId r:id="rId28"/>
  </p:handoutMasterIdLst>
  <p:sldIdLst>
    <p:sldId id="326" r:id="rId4"/>
    <p:sldId id="429" r:id="rId5"/>
    <p:sldId id="403" r:id="rId6"/>
    <p:sldId id="432" r:id="rId7"/>
    <p:sldId id="433" r:id="rId8"/>
    <p:sldId id="404" r:id="rId9"/>
    <p:sldId id="430" r:id="rId10"/>
    <p:sldId id="416" r:id="rId11"/>
    <p:sldId id="418" r:id="rId12"/>
    <p:sldId id="407" r:id="rId13"/>
    <p:sldId id="427" r:id="rId14"/>
    <p:sldId id="435" r:id="rId15"/>
    <p:sldId id="421" r:id="rId16"/>
    <p:sldId id="422" r:id="rId17"/>
    <p:sldId id="425" r:id="rId18"/>
    <p:sldId id="436" r:id="rId19"/>
    <p:sldId id="426" r:id="rId20"/>
    <p:sldId id="443" r:id="rId21"/>
    <p:sldId id="442" r:id="rId22"/>
    <p:sldId id="440" r:id="rId23"/>
    <p:sldId id="428" r:id="rId24"/>
    <p:sldId id="438" r:id="rId25"/>
    <p:sldId id="328" r:id="rId26"/>
  </p:sldIdLst>
  <p:sldSz cx="9906000" cy="6858000" type="A4"/>
  <p:notesSz cx="6662738"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guide id="3" orient="horz" pos="3127" userDrawn="1">
          <p15:clr>
            <a:srgbClr val="A4A3A4"/>
          </p15:clr>
        </p15:guide>
        <p15:guide id="4"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Davidson" initials="BD" lastIdx="3" clrIdx="0"/>
  <p:cmAuthor id="1" name="Park, Paula" initials="PP" lastIdx="19" clrIdx="1"/>
  <p:cmAuthor id="2" name="Davidson, Barbara" initials="DB"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381"/>
    <a:srgbClr val="B31E3B"/>
    <a:srgbClr val="B3AA7E"/>
    <a:srgbClr val="000A1E"/>
    <a:srgbClr val="8BA77D"/>
    <a:srgbClr val="4184A9"/>
    <a:srgbClr val="4F7033"/>
    <a:srgbClr val="95B272"/>
    <a:srgbClr val="A3AC78"/>
    <a:srgbClr val="A5B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5581" autoAdjust="0"/>
  </p:normalViewPr>
  <p:slideViewPr>
    <p:cSldViewPr>
      <p:cViewPr varScale="1">
        <p:scale>
          <a:sx n="60" d="100"/>
          <a:sy n="60" d="100"/>
        </p:scale>
        <p:origin x="1464" y="6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810" y="108"/>
      </p:cViewPr>
      <p:guideLst>
        <p:guide orient="horz" pos="3105"/>
        <p:guide pos="2141"/>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E1368-F21C-4D5F-AEFB-6ADA67D6CF01}" type="doc">
      <dgm:prSet loTypeId="urn:microsoft.com/office/officeart/2005/8/layout/hProcess9" loCatId="process" qsTypeId="urn:microsoft.com/office/officeart/2005/8/quickstyle/simple1" qsCatId="simple" csTypeId="urn:microsoft.com/office/officeart/2005/8/colors/accent1_2" csCatId="accent1" phldr="1"/>
      <dgm:spPr/>
    </dgm:pt>
    <dgm:pt modelId="{C58013A1-9F8D-4664-8F45-77711764E068}">
      <dgm:prSet phldrT="[Text]" custT="1"/>
      <dgm:spPr>
        <a:solidFill>
          <a:srgbClr val="8DA381">
            <a:alpha val="80000"/>
          </a:srgbClr>
        </a:solidFill>
      </dgm:spPr>
      <dgm:t>
        <a:bodyPr/>
        <a:lstStyle/>
        <a:p>
          <a:r>
            <a:rPr lang="en-US" sz="2000" b="1" dirty="0"/>
            <a:t>2012</a:t>
          </a:r>
        </a:p>
        <a:p>
          <a:r>
            <a:rPr lang="en-US" sz="1100" dirty="0"/>
            <a:t> </a:t>
          </a:r>
        </a:p>
        <a:p>
          <a:endParaRPr lang="en-US" sz="1100" dirty="0"/>
        </a:p>
        <a:p>
          <a:r>
            <a:rPr lang="en-US" sz="1600" dirty="0"/>
            <a:t>Stakeholder Survey</a:t>
          </a:r>
        </a:p>
      </dgm:t>
    </dgm:pt>
    <dgm:pt modelId="{A5EEE08D-793D-4421-8F13-E3B8FAA52965}" type="parTrans" cxnId="{2BFB9F77-0705-49AA-8921-26EBE89E9108}">
      <dgm:prSet/>
      <dgm:spPr/>
      <dgm:t>
        <a:bodyPr/>
        <a:lstStyle/>
        <a:p>
          <a:endParaRPr lang="en-US"/>
        </a:p>
      </dgm:t>
    </dgm:pt>
    <dgm:pt modelId="{B290F54C-73BA-4104-9FE8-65CE8BF7F80E}" type="sibTrans" cxnId="{2BFB9F77-0705-49AA-8921-26EBE89E9108}">
      <dgm:prSet/>
      <dgm:spPr/>
      <dgm:t>
        <a:bodyPr/>
        <a:lstStyle/>
        <a:p>
          <a:endParaRPr lang="en-US"/>
        </a:p>
      </dgm:t>
    </dgm:pt>
    <dgm:pt modelId="{75C9D9CA-31A7-48A5-9812-CF3E366AB0BE}">
      <dgm:prSet phldrT="[Text]" custT="1"/>
      <dgm:spPr>
        <a:solidFill>
          <a:srgbClr val="8DA381">
            <a:alpha val="80000"/>
          </a:srgbClr>
        </a:solidFill>
      </dgm:spPr>
      <dgm:t>
        <a:bodyPr/>
        <a:lstStyle/>
        <a:p>
          <a:r>
            <a:rPr lang="en-US" sz="2000" b="1" dirty="0"/>
            <a:t>2013 </a:t>
          </a:r>
        </a:p>
        <a:p>
          <a:endParaRPr lang="en-US" sz="1100" dirty="0"/>
        </a:p>
        <a:p>
          <a:endParaRPr lang="en-US" sz="1100" dirty="0"/>
        </a:p>
        <a:p>
          <a:r>
            <a:rPr lang="en-US" sz="1600" dirty="0"/>
            <a:t>Discussion Forum</a:t>
          </a:r>
        </a:p>
      </dgm:t>
    </dgm:pt>
    <dgm:pt modelId="{C7B69A99-BDCA-4144-9A53-876EBD482F10}" type="parTrans" cxnId="{2203CB6D-3C33-4D2B-A9DC-493C58AD6C75}">
      <dgm:prSet/>
      <dgm:spPr/>
      <dgm:t>
        <a:bodyPr/>
        <a:lstStyle/>
        <a:p>
          <a:endParaRPr lang="en-US"/>
        </a:p>
      </dgm:t>
    </dgm:pt>
    <dgm:pt modelId="{E4BF517B-DE37-4F9E-AB05-22748E9A65CA}" type="sibTrans" cxnId="{2203CB6D-3C33-4D2B-A9DC-493C58AD6C75}">
      <dgm:prSet/>
      <dgm:spPr/>
      <dgm:t>
        <a:bodyPr/>
        <a:lstStyle/>
        <a:p>
          <a:endParaRPr lang="en-US"/>
        </a:p>
      </dgm:t>
    </dgm:pt>
    <dgm:pt modelId="{271BC08F-5E2E-4F60-A74F-393DB204CEFF}">
      <dgm:prSet phldrT="[Text]" custT="1"/>
      <dgm:spPr>
        <a:solidFill>
          <a:srgbClr val="8DA381">
            <a:alpha val="80000"/>
          </a:srgbClr>
        </a:solidFill>
      </dgm:spPr>
      <dgm:t>
        <a:bodyPr/>
        <a:lstStyle/>
        <a:p>
          <a:r>
            <a:rPr lang="en-US" sz="2000" b="1" dirty="0"/>
            <a:t>2013</a:t>
          </a:r>
          <a:r>
            <a:rPr lang="en-US" sz="1100" dirty="0"/>
            <a:t> </a:t>
          </a:r>
        </a:p>
        <a:p>
          <a:endParaRPr lang="en-US" sz="1100" dirty="0"/>
        </a:p>
        <a:p>
          <a:endParaRPr lang="en-US" sz="1100" dirty="0"/>
        </a:p>
        <a:p>
          <a:r>
            <a:rPr lang="en-US" sz="1600" dirty="0"/>
            <a:t>Feedback Statement</a:t>
          </a:r>
        </a:p>
      </dgm:t>
    </dgm:pt>
    <dgm:pt modelId="{14769F37-93F8-4B8E-B1C0-574348696BC2}" type="parTrans" cxnId="{29892CEC-2774-4EE6-92BF-337756FB2F0C}">
      <dgm:prSet/>
      <dgm:spPr/>
      <dgm:t>
        <a:bodyPr/>
        <a:lstStyle/>
        <a:p>
          <a:endParaRPr lang="en-US"/>
        </a:p>
      </dgm:t>
    </dgm:pt>
    <dgm:pt modelId="{3A5D10FC-0C57-40CA-8FFF-CB76272EAEBA}" type="sibTrans" cxnId="{29892CEC-2774-4EE6-92BF-337756FB2F0C}">
      <dgm:prSet/>
      <dgm:spPr/>
      <dgm:t>
        <a:bodyPr/>
        <a:lstStyle/>
        <a:p>
          <a:endParaRPr lang="en-US"/>
        </a:p>
      </dgm:t>
    </dgm:pt>
    <dgm:pt modelId="{47FDDCC1-58D5-48D0-BF40-C75877C05721}">
      <dgm:prSet phldrT="[Text]" custT="1"/>
      <dgm:spPr>
        <a:solidFill>
          <a:srgbClr val="8DA381">
            <a:alpha val="80000"/>
          </a:srgbClr>
        </a:solidFill>
      </dgm:spPr>
      <dgm:t>
        <a:bodyPr/>
        <a:lstStyle/>
        <a:p>
          <a:r>
            <a:rPr lang="en-US" sz="2000" b="1" dirty="0"/>
            <a:t>2013</a:t>
          </a:r>
          <a:r>
            <a:rPr lang="en-US" sz="1100" dirty="0"/>
            <a:t> </a:t>
          </a:r>
        </a:p>
        <a:p>
          <a:endParaRPr lang="en-US" sz="1100" dirty="0"/>
        </a:p>
        <a:p>
          <a:r>
            <a:rPr lang="en-US" sz="1600" dirty="0"/>
            <a:t>Disclosure Initiative launch</a:t>
          </a:r>
        </a:p>
      </dgm:t>
    </dgm:pt>
    <dgm:pt modelId="{52F3B0AF-445A-400C-9A76-1120E0977CB4}" type="parTrans" cxnId="{56C67F73-2FA7-4B8F-AD06-7ABBB0AED129}">
      <dgm:prSet/>
      <dgm:spPr/>
      <dgm:t>
        <a:bodyPr/>
        <a:lstStyle/>
        <a:p>
          <a:endParaRPr lang="en-US"/>
        </a:p>
      </dgm:t>
    </dgm:pt>
    <dgm:pt modelId="{546DFC1B-A54B-4F9B-9FC2-D9F63615E83D}" type="sibTrans" cxnId="{56C67F73-2FA7-4B8F-AD06-7ABBB0AED129}">
      <dgm:prSet/>
      <dgm:spPr/>
      <dgm:t>
        <a:bodyPr/>
        <a:lstStyle/>
        <a:p>
          <a:endParaRPr lang="en-US"/>
        </a:p>
      </dgm:t>
    </dgm:pt>
    <dgm:pt modelId="{458DEC92-AAF8-48A6-B2D5-6DB0C4071805}">
      <dgm:prSet phldrT="[Text]" custT="1"/>
      <dgm:spPr>
        <a:solidFill>
          <a:srgbClr val="8DA381">
            <a:alpha val="80000"/>
          </a:srgbClr>
        </a:solidFill>
      </dgm:spPr>
      <dgm:t>
        <a:bodyPr/>
        <a:lstStyle/>
        <a:p>
          <a:pPr>
            <a:spcAft>
              <a:spcPts val="1200"/>
            </a:spcAft>
          </a:pPr>
          <a:r>
            <a:rPr lang="en-US" sz="2000" b="1" dirty="0"/>
            <a:t>2013</a:t>
          </a:r>
          <a:r>
            <a:rPr lang="en-GB" sz="2000" b="1" dirty="0"/>
            <a:t>–</a:t>
          </a:r>
          <a:r>
            <a:rPr lang="en-US" sz="2000" b="1" dirty="0"/>
            <a:t>date </a:t>
          </a:r>
        </a:p>
        <a:p>
          <a:pPr>
            <a:spcAft>
              <a:spcPct val="35000"/>
            </a:spcAft>
          </a:pPr>
          <a:r>
            <a:rPr lang="en-US" sz="1600" dirty="0"/>
            <a:t>Work on several projects in Disclosure Initiative</a:t>
          </a:r>
        </a:p>
      </dgm:t>
    </dgm:pt>
    <dgm:pt modelId="{E44F7147-904B-439E-9366-06181DECC21E}" type="parTrans" cxnId="{D38E814A-B84F-4737-90CC-4B3CB0F57195}">
      <dgm:prSet/>
      <dgm:spPr/>
      <dgm:t>
        <a:bodyPr/>
        <a:lstStyle/>
        <a:p>
          <a:endParaRPr lang="en-US"/>
        </a:p>
      </dgm:t>
    </dgm:pt>
    <dgm:pt modelId="{14BC770B-2A7E-4D02-B11F-B149B1C3AB8F}" type="sibTrans" cxnId="{D38E814A-B84F-4737-90CC-4B3CB0F57195}">
      <dgm:prSet/>
      <dgm:spPr/>
      <dgm:t>
        <a:bodyPr/>
        <a:lstStyle/>
        <a:p>
          <a:endParaRPr lang="en-US"/>
        </a:p>
      </dgm:t>
    </dgm:pt>
    <dgm:pt modelId="{B97788CB-1BBF-438D-8B7C-30CCC3454FDF}">
      <dgm:prSet phldrT="[Text]" custT="1"/>
      <dgm:spPr>
        <a:solidFill>
          <a:srgbClr val="8DA381">
            <a:alpha val="80000"/>
          </a:srgbClr>
        </a:solidFill>
      </dgm:spPr>
      <dgm:t>
        <a:bodyPr/>
        <a:lstStyle/>
        <a:p>
          <a:r>
            <a:rPr lang="en-US" sz="2000" b="1" dirty="0"/>
            <a:t>2011</a:t>
          </a:r>
        </a:p>
        <a:p>
          <a:endParaRPr lang="en-US" sz="1100" dirty="0"/>
        </a:p>
        <a:p>
          <a:endParaRPr lang="en-US" sz="1100" dirty="0"/>
        </a:p>
        <a:p>
          <a:r>
            <a:rPr lang="en-US" sz="1600" dirty="0"/>
            <a:t>Agenda Consultation</a:t>
          </a:r>
        </a:p>
      </dgm:t>
    </dgm:pt>
    <dgm:pt modelId="{3552C53F-2322-49B7-9268-9E3A4E2604F8}" type="parTrans" cxnId="{64E016DE-1EFD-44DE-A11D-FE0ED96118D4}">
      <dgm:prSet/>
      <dgm:spPr/>
      <dgm:t>
        <a:bodyPr/>
        <a:lstStyle/>
        <a:p>
          <a:endParaRPr lang="en-US"/>
        </a:p>
      </dgm:t>
    </dgm:pt>
    <dgm:pt modelId="{2DBD71C5-DD73-4ACA-B142-3C47EAE145CA}" type="sibTrans" cxnId="{64E016DE-1EFD-44DE-A11D-FE0ED96118D4}">
      <dgm:prSet/>
      <dgm:spPr/>
      <dgm:t>
        <a:bodyPr/>
        <a:lstStyle/>
        <a:p>
          <a:endParaRPr lang="en-US"/>
        </a:p>
      </dgm:t>
    </dgm:pt>
    <dgm:pt modelId="{806B1F33-A999-48C8-BD49-1CB2F709BA83}" type="pres">
      <dgm:prSet presAssocID="{F7DE1368-F21C-4D5F-AEFB-6ADA67D6CF01}" presName="CompostProcess" presStyleCnt="0">
        <dgm:presLayoutVars>
          <dgm:dir/>
          <dgm:resizeHandles val="exact"/>
        </dgm:presLayoutVars>
      </dgm:prSet>
      <dgm:spPr/>
    </dgm:pt>
    <dgm:pt modelId="{AB9ED6BF-C59F-4C83-A6EF-C10C04969555}" type="pres">
      <dgm:prSet presAssocID="{F7DE1368-F21C-4D5F-AEFB-6ADA67D6CF01}" presName="arrow" presStyleLbl="bgShp" presStyleIdx="0" presStyleCnt="1"/>
      <dgm:spPr>
        <a:solidFill>
          <a:schemeClr val="bg2">
            <a:lumMod val="20000"/>
            <a:lumOff val="80000"/>
          </a:schemeClr>
        </a:solidFill>
      </dgm:spPr>
    </dgm:pt>
    <dgm:pt modelId="{3692B9A3-C400-48F9-9A9E-0D40E7DB7B18}" type="pres">
      <dgm:prSet presAssocID="{F7DE1368-F21C-4D5F-AEFB-6ADA67D6CF01}" presName="linearProcess" presStyleCnt="0"/>
      <dgm:spPr/>
    </dgm:pt>
    <dgm:pt modelId="{83911988-9A24-4256-968E-A4B66D1FE2AE}" type="pres">
      <dgm:prSet presAssocID="{B97788CB-1BBF-438D-8B7C-30CCC3454FDF}" presName="textNode" presStyleLbl="node1" presStyleIdx="0" presStyleCnt="6" custScaleX="141571" custLinFactX="9253" custLinFactNeighborX="100000" custLinFactNeighborY="1389">
        <dgm:presLayoutVars>
          <dgm:bulletEnabled val="1"/>
        </dgm:presLayoutVars>
      </dgm:prSet>
      <dgm:spPr/>
    </dgm:pt>
    <dgm:pt modelId="{1EE9AA29-2771-41D4-A9E1-7CC42351FDD6}" type="pres">
      <dgm:prSet presAssocID="{2DBD71C5-DD73-4ACA-B142-3C47EAE145CA}" presName="sibTrans" presStyleCnt="0"/>
      <dgm:spPr/>
    </dgm:pt>
    <dgm:pt modelId="{3611D512-7FFC-4552-9DD5-CF95F710876E}" type="pres">
      <dgm:prSet presAssocID="{C58013A1-9F8D-4664-8F45-77711764E068}" presName="textNode" presStyleLbl="node1" presStyleIdx="1" presStyleCnt="6" custScaleX="133522" custLinFactX="1397" custLinFactNeighborX="100000" custLinFactNeighborY="1389">
        <dgm:presLayoutVars>
          <dgm:bulletEnabled val="1"/>
        </dgm:presLayoutVars>
      </dgm:prSet>
      <dgm:spPr/>
    </dgm:pt>
    <dgm:pt modelId="{2CEC7C74-4DFC-4E60-B027-E58E45DFFCB8}" type="pres">
      <dgm:prSet presAssocID="{B290F54C-73BA-4104-9FE8-65CE8BF7F80E}" presName="sibTrans" presStyleCnt="0"/>
      <dgm:spPr/>
    </dgm:pt>
    <dgm:pt modelId="{D3F273B7-3CAB-47C0-8F97-C37B029D8CD4}" type="pres">
      <dgm:prSet presAssocID="{75C9D9CA-31A7-48A5-9812-CF3E366AB0BE}" presName="textNode" presStyleLbl="node1" presStyleIdx="2" presStyleCnt="6" custScaleX="141230" custLinFactNeighborX="52918" custLinFactNeighborY="1389">
        <dgm:presLayoutVars>
          <dgm:bulletEnabled val="1"/>
        </dgm:presLayoutVars>
      </dgm:prSet>
      <dgm:spPr/>
    </dgm:pt>
    <dgm:pt modelId="{66DEE408-AAEA-4958-A3C7-A25F815D337C}" type="pres">
      <dgm:prSet presAssocID="{E4BF517B-DE37-4F9E-AB05-22748E9A65CA}" presName="sibTrans" presStyleCnt="0"/>
      <dgm:spPr/>
    </dgm:pt>
    <dgm:pt modelId="{5E17F0C3-D5D4-4E98-B068-F1BDA6414C9D}" type="pres">
      <dgm:prSet presAssocID="{271BC08F-5E2E-4F60-A74F-393DB204CEFF}" presName="textNode" presStyleLbl="node1" presStyleIdx="3" presStyleCnt="6" custScaleX="126138" custLinFactNeighborX="-3008" custLinFactNeighborY="1389">
        <dgm:presLayoutVars>
          <dgm:bulletEnabled val="1"/>
        </dgm:presLayoutVars>
      </dgm:prSet>
      <dgm:spPr/>
    </dgm:pt>
    <dgm:pt modelId="{58828002-A5A9-438E-858C-25A3386D39F4}" type="pres">
      <dgm:prSet presAssocID="{3A5D10FC-0C57-40CA-8FFF-CB76272EAEBA}" presName="sibTrans" presStyleCnt="0"/>
      <dgm:spPr/>
    </dgm:pt>
    <dgm:pt modelId="{0B74FBFF-1A4E-4185-9457-36EAD4DEAF63}" type="pres">
      <dgm:prSet presAssocID="{47FDDCC1-58D5-48D0-BF40-C75877C05721}" presName="textNode" presStyleLbl="node1" presStyleIdx="4" presStyleCnt="6" custScaleX="133237" custLinFactNeighborX="-54024">
        <dgm:presLayoutVars>
          <dgm:bulletEnabled val="1"/>
        </dgm:presLayoutVars>
      </dgm:prSet>
      <dgm:spPr/>
    </dgm:pt>
    <dgm:pt modelId="{09AC78D2-33BE-45D5-B253-9815BCF31398}" type="pres">
      <dgm:prSet presAssocID="{546DFC1B-A54B-4F9B-9FC2-D9F63615E83D}" presName="sibTrans" presStyleCnt="0"/>
      <dgm:spPr/>
    </dgm:pt>
    <dgm:pt modelId="{54C28C10-B30E-4819-AF38-9EDA3E0B9F05}" type="pres">
      <dgm:prSet presAssocID="{458DEC92-AAF8-48A6-B2D5-6DB0C4071805}" presName="textNode" presStyleLbl="node1" presStyleIdx="5" presStyleCnt="6" custScaleX="168112" custLinFactX="-3229" custLinFactNeighborX="-100000" custLinFactNeighborY="758">
        <dgm:presLayoutVars>
          <dgm:bulletEnabled val="1"/>
        </dgm:presLayoutVars>
      </dgm:prSet>
      <dgm:spPr/>
    </dgm:pt>
  </dgm:ptLst>
  <dgm:cxnLst>
    <dgm:cxn modelId="{29061302-805F-4F13-A6CA-395E192106F6}" type="presOf" srcId="{75C9D9CA-31A7-48A5-9812-CF3E366AB0BE}" destId="{D3F273B7-3CAB-47C0-8F97-C37B029D8CD4}" srcOrd="0" destOrd="0" presId="urn:microsoft.com/office/officeart/2005/8/layout/hProcess9"/>
    <dgm:cxn modelId="{19BC532D-C005-4E03-9665-1A714A00180B}" type="presOf" srcId="{271BC08F-5E2E-4F60-A74F-393DB204CEFF}" destId="{5E17F0C3-D5D4-4E98-B068-F1BDA6414C9D}" srcOrd="0" destOrd="0" presId="urn:microsoft.com/office/officeart/2005/8/layout/hProcess9"/>
    <dgm:cxn modelId="{6211243A-9A0C-463E-84B6-87B4373D68F4}" type="presOf" srcId="{C58013A1-9F8D-4664-8F45-77711764E068}" destId="{3611D512-7FFC-4552-9DD5-CF95F710876E}" srcOrd="0" destOrd="0" presId="urn:microsoft.com/office/officeart/2005/8/layout/hProcess9"/>
    <dgm:cxn modelId="{3F451062-96D1-496F-86AD-DAC3F14193B8}" type="presOf" srcId="{F7DE1368-F21C-4D5F-AEFB-6ADA67D6CF01}" destId="{806B1F33-A999-48C8-BD49-1CB2F709BA83}" srcOrd="0" destOrd="0" presId="urn:microsoft.com/office/officeart/2005/8/layout/hProcess9"/>
    <dgm:cxn modelId="{D38E814A-B84F-4737-90CC-4B3CB0F57195}" srcId="{F7DE1368-F21C-4D5F-AEFB-6ADA67D6CF01}" destId="{458DEC92-AAF8-48A6-B2D5-6DB0C4071805}" srcOrd="5" destOrd="0" parTransId="{E44F7147-904B-439E-9366-06181DECC21E}" sibTransId="{14BC770B-2A7E-4D02-B11F-B149B1C3AB8F}"/>
    <dgm:cxn modelId="{2203CB6D-3C33-4D2B-A9DC-493C58AD6C75}" srcId="{F7DE1368-F21C-4D5F-AEFB-6ADA67D6CF01}" destId="{75C9D9CA-31A7-48A5-9812-CF3E366AB0BE}" srcOrd="2" destOrd="0" parTransId="{C7B69A99-BDCA-4144-9A53-876EBD482F10}" sibTransId="{E4BF517B-DE37-4F9E-AB05-22748E9A65CA}"/>
    <dgm:cxn modelId="{20830952-D3C4-449C-B5DE-039C740C62A4}" type="presOf" srcId="{B97788CB-1BBF-438D-8B7C-30CCC3454FDF}" destId="{83911988-9A24-4256-968E-A4B66D1FE2AE}" srcOrd="0" destOrd="0" presId="urn:microsoft.com/office/officeart/2005/8/layout/hProcess9"/>
    <dgm:cxn modelId="{56C67F73-2FA7-4B8F-AD06-7ABBB0AED129}" srcId="{F7DE1368-F21C-4D5F-AEFB-6ADA67D6CF01}" destId="{47FDDCC1-58D5-48D0-BF40-C75877C05721}" srcOrd="4" destOrd="0" parTransId="{52F3B0AF-445A-400C-9A76-1120E0977CB4}" sibTransId="{546DFC1B-A54B-4F9B-9FC2-D9F63615E83D}"/>
    <dgm:cxn modelId="{2BFB9F77-0705-49AA-8921-26EBE89E9108}" srcId="{F7DE1368-F21C-4D5F-AEFB-6ADA67D6CF01}" destId="{C58013A1-9F8D-4664-8F45-77711764E068}" srcOrd="1" destOrd="0" parTransId="{A5EEE08D-793D-4421-8F13-E3B8FAA52965}" sibTransId="{B290F54C-73BA-4104-9FE8-65CE8BF7F80E}"/>
    <dgm:cxn modelId="{C04DC17C-8E51-4B8F-8861-7D770C890DEC}" type="presOf" srcId="{47FDDCC1-58D5-48D0-BF40-C75877C05721}" destId="{0B74FBFF-1A4E-4185-9457-36EAD4DEAF63}" srcOrd="0" destOrd="0" presId="urn:microsoft.com/office/officeart/2005/8/layout/hProcess9"/>
    <dgm:cxn modelId="{8BE517CA-4BEC-4406-8B7E-851ABD8F5C00}" type="presOf" srcId="{458DEC92-AAF8-48A6-B2D5-6DB0C4071805}" destId="{54C28C10-B30E-4819-AF38-9EDA3E0B9F05}" srcOrd="0" destOrd="0" presId="urn:microsoft.com/office/officeart/2005/8/layout/hProcess9"/>
    <dgm:cxn modelId="{64E016DE-1EFD-44DE-A11D-FE0ED96118D4}" srcId="{F7DE1368-F21C-4D5F-AEFB-6ADA67D6CF01}" destId="{B97788CB-1BBF-438D-8B7C-30CCC3454FDF}" srcOrd="0" destOrd="0" parTransId="{3552C53F-2322-49B7-9268-9E3A4E2604F8}" sibTransId="{2DBD71C5-DD73-4ACA-B142-3C47EAE145CA}"/>
    <dgm:cxn modelId="{29892CEC-2774-4EE6-92BF-337756FB2F0C}" srcId="{F7DE1368-F21C-4D5F-AEFB-6ADA67D6CF01}" destId="{271BC08F-5E2E-4F60-A74F-393DB204CEFF}" srcOrd="3" destOrd="0" parTransId="{14769F37-93F8-4B8E-B1C0-574348696BC2}" sibTransId="{3A5D10FC-0C57-40CA-8FFF-CB76272EAEBA}"/>
    <dgm:cxn modelId="{7C481D77-BE7E-4B9F-BD7E-620B02087EA3}" type="presParOf" srcId="{806B1F33-A999-48C8-BD49-1CB2F709BA83}" destId="{AB9ED6BF-C59F-4C83-A6EF-C10C04969555}" srcOrd="0" destOrd="0" presId="urn:microsoft.com/office/officeart/2005/8/layout/hProcess9"/>
    <dgm:cxn modelId="{A634C758-77CE-4ECF-B608-83A367F5A495}" type="presParOf" srcId="{806B1F33-A999-48C8-BD49-1CB2F709BA83}" destId="{3692B9A3-C400-48F9-9A9E-0D40E7DB7B18}" srcOrd="1" destOrd="0" presId="urn:microsoft.com/office/officeart/2005/8/layout/hProcess9"/>
    <dgm:cxn modelId="{33732CEA-E860-4036-AF39-92F872348662}" type="presParOf" srcId="{3692B9A3-C400-48F9-9A9E-0D40E7DB7B18}" destId="{83911988-9A24-4256-968E-A4B66D1FE2AE}" srcOrd="0" destOrd="0" presId="urn:microsoft.com/office/officeart/2005/8/layout/hProcess9"/>
    <dgm:cxn modelId="{4F5BACDD-49A1-401E-90D7-474EC375C590}" type="presParOf" srcId="{3692B9A3-C400-48F9-9A9E-0D40E7DB7B18}" destId="{1EE9AA29-2771-41D4-A9E1-7CC42351FDD6}" srcOrd="1" destOrd="0" presId="urn:microsoft.com/office/officeart/2005/8/layout/hProcess9"/>
    <dgm:cxn modelId="{8AA4E3DA-73A2-4E52-91F2-5F8903F1B3F2}" type="presParOf" srcId="{3692B9A3-C400-48F9-9A9E-0D40E7DB7B18}" destId="{3611D512-7FFC-4552-9DD5-CF95F710876E}" srcOrd="2" destOrd="0" presId="urn:microsoft.com/office/officeart/2005/8/layout/hProcess9"/>
    <dgm:cxn modelId="{65994586-C50A-43A0-B2A7-646EDA14C71D}" type="presParOf" srcId="{3692B9A3-C400-48F9-9A9E-0D40E7DB7B18}" destId="{2CEC7C74-4DFC-4E60-B027-E58E45DFFCB8}" srcOrd="3" destOrd="0" presId="urn:microsoft.com/office/officeart/2005/8/layout/hProcess9"/>
    <dgm:cxn modelId="{4E7A1609-795E-414F-8C5D-B1C79B0789C2}" type="presParOf" srcId="{3692B9A3-C400-48F9-9A9E-0D40E7DB7B18}" destId="{D3F273B7-3CAB-47C0-8F97-C37B029D8CD4}" srcOrd="4" destOrd="0" presId="urn:microsoft.com/office/officeart/2005/8/layout/hProcess9"/>
    <dgm:cxn modelId="{9E9B17BF-06A6-4D6C-87D0-1B8AD99BA1CE}" type="presParOf" srcId="{3692B9A3-C400-48F9-9A9E-0D40E7DB7B18}" destId="{66DEE408-AAEA-4958-A3C7-A25F815D337C}" srcOrd="5" destOrd="0" presId="urn:microsoft.com/office/officeart/2005/8/layout/hProcess9"/>
    <dgm:cxn modelId="{7C44EF81-0805-4359-826E-4BC8D322B1EF}" type="presParOf" srcId="{3692B9A3-C400-48F9-9A9E-0D40E7DB7B18}" destId="{5E17F0C3-D5D4-4E98-B068-F1BDA6414C9D}" srcOrd="6" destOrd="0" presId="urn:microsoft.com/office/officeart/2005/8/layout/hProcess9"/>
    <dgm:cxn modelId="{0641188D-9117-41E3-A5C6-1D558CA32A04}" type="presParOf" srcId="{3692B9A3-C400-48F9-9A9E-0D40E7DB7B18}" destId="{58828002-A5A9-438E-858C-25A3386D39F4}" srcOrd="7" destOrd="0" presId="urn:microsoft.com/office/officeart/2005/8/layout/hProcess9"/>
    <dgm:cxn modelId="{BB5F2A90-4DE4-4FBD-93B4-DAA4489F1809}" type="presParOf" srcId="{3692B9A3-C400-48F9-9A9E-0D40E7DB7B18}" destId="{0B74FBFF-1A4E-4185-9457-36EAD4DEAF63}" srcOrd="8" destOrd="0" presId="urn:microsoft.com/office/officeart/2005/8/layout/hProcess9"/>
    <dgm:cxn modelId="{47B37E40-DBE5-4AC9-96B0-2057F625B156}" type="presParOf" srcId="{3692B9A3-C400-48F9-9A9E-0D40E7DB7B18}" destId="{09AC78D2-33BE-45D5-B253-9815BCF31398}" srcOrd="9" destOrd="0" presId="urn:microsoft.com/office/officeart/2005/8/layout/hProcess9"/>
    <dgm:cxn modelId="{587B914E-2EEE-495E-AB18-8BCDD1570085}" type="presParOf" srcId="{3692B9A3-C400-48F9-9A9E-0D40E7DB7B18}" destId="{54C28C10-B30E-4819-AF38-9EDA3E0B9F0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2D6C5-7F74-4DE4-B294-BE64270312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2B049F-74A8-4B31-A996-DD0EC5DEDA22}">
      <dgm:prSet phldrT="[Text]" custT="1"/>
      <dgm:spPr>
        <a:solidFill>
          <a:srgbClr val="8DA381"/>
        </a:solidFill>
      </dgm:spPr>
      <dgm:t>
        <a:bodyPr/>
        <a:lstStyle/>
        <a:p>
          <a:r>
            <a:rPr lang="en-US" sz="2200" dirty="0"/>
            <a:t>Help entities apply judgement and communicate effectively</a:t>
          </a:r>
        </a:p>
      </dgm:t>
    </dgm:pt>
    <dgm:pt modelId="{94C95598-FB24-46BA-98A7-54884E0CCB3E}" type="parTrans" cxnId="{EB82E337-1F2A-4D2C-88CD-D72CA3033A7C}">
      <dgm:prSet/>
      <dgm:spPr/>
      <dgm:t>
        <a:bodyPr/>
        <a:lstStyle/>
        <a:p>
          <a:endParaRPr lang="en-US"/>
        </a:p>
      </dgm:t>
    </dgm:pt>
    <dgm:pt modelId="{237D9655-75B1-4549-8326-C3AB52A6ACB7}" type="sibTrans" cxnId="{EB82E337-1F2A-4D2C-88CD-D72CA3033A7C}">
      <dgm:prSet/>
      <dgm:spPr/>
      <dgm:t>
        <a:bodyPr/>
        <a:lstStyle/>
        <a:p>
          <a:endParaRPr lang="en-US"/>
        </a:p>
      </dgm:t>
    </dgm:pt>
    <dgm:pt modelId="{E9EB1F01-4CEB-49E3-B653-AD0827CC16AF}">
      <dgm:prSet phldrT="[Text]" custT="1"/>
      <dgm:spPr>
        <a:solidFill>
          <a:srgbClr val="8DA381"/>
        </a:solidFill>
      </dgm:spPr>
      <dgm:t>
        <a:bodyPr/>
        <a:lstStyle/>
        <a:p>
          <a:r>
            <a:rPr lang="en-US" sz="2200" dirty="0"/>
            <a:t>Help users by improving disclosures</a:t>
          </a:r>
        </a:p>
      </dgm:t>
    </dgm:pt>
    <dgm:pt modelId="{000BBC01-F566-4757-89E2-3354A2F2FD21}" type="parTrans" cxnId="{0334B228-10E0-4E66-A946-04E78F7CD124}">
      <dgm:prSet/>
      <dgm:spPr/>
      <dgm:t>
        <a:bodyPr/>
        <a:lstStyle/>
        <a:p>
          <a:endParaRPr lang="en-US"/>
        </a:p>
      </dgm:t>
    </dgm:pt>
    <dgm:pt modelId="{335315D1-06CA-4DF5-9811-7A3BA773E6E8}" type="sibTrans" cxnId="{0334B228-10E0-4E66-A946-04E78F7CD124}">
      <dgm:prSet/>
      <dgm:spPr/>
      <dgm:t>
        <a:bodyPr/>
        <a:lstStyle/>
        <a:p>
          <a:endParaRPr lang="en-US"/>
        </a:p>
      </dgm:t>
    </dgm:pt>
    <dgm:pt modelId="{0A044006-B7A3-4664-91FF-F8683C3D50C8}">
      <dgm:prSet phldrT="[Text]" custT="1"/>
      <dgm:spPr>
        <a:solidFill>
          <a:srgbClr val="8DA381"/>
        </a:solidFill>
      </dgm:spPr>
      <dgm:t>
        <a:bodyPr/>
        <a:lstStyle/>
        <a:p>
          <a:r>
            <a:rPr lang="en-US" sz="2200" dirty="0"/>
            <a:t>Help the Board improve disclosure requirements</a:t>
          </a:r>
        </a:p>
      </dgm:t>
    </dgm:pt>
    <dgm:pt modelId="{5595CEDD-01B7-4129-8F98-321C2BFA77F4}" type="parTrans" cxnId="{E45C7AA5-A063-4D33-A377-296362DBD2D9}">
      <dgm:prSet/>
      <dgm:spPr/>
      <dgm:t>
        <a:bodyPr/>
        <a:lstStyle/>
        <a:p>
          <a:endParaRPr lang="en-US"/>
        </a:p>
      </dgm:t>
    </dgm:pt>
    <dgm:pt modelId="{C135F841-46D9-4E08-A2F9-0BF100497665}" type="sibTrans" cxnId="{E45C7AA5-A063-4D33-A377-296362DBD2D9}">
      <dgm:prSet/>
      <dgm:spPr/>
      <dgm:t>
        <a:bodyPr/>
        <a:lstStyle/>
        <a:p>
          <a:endParaRPr lang="en-US"/>
        </a:p>
      </dgm:t>
    </dgm:pt>
    <dgm:pt modelId="{D5E1A902-889F-4190-905A-02242850BFE1}" type="pres">
      <dgm:prSet presAssocID="{6BB2D6C5-7F74-4DE4-B294-BE64270312DB}" presName="linear" presStyleCnt="0">
        <dgm:presLayoutVars>
          <dgm:dir/>
          <dgm:animLvl val="lvl"/>
          <dgm:resizeHandles val="exact"/>
        </dgm:presLayoutVars>
      </dgm:prSet>
      <dgm:spPr/>
    </dgm:pt>
    <dgm:pt modelId="{D0C3CF14-CE05-4AC9-9DED-4B6D7D761F76}" type="pres">
      <dgm:prSet presAssocID="{562B049F-74A8-4B31-A996-DD0EC5DEDA22}" presName="parentLin" presStyleCnt="0"/>
      <dgm:spPr/>
    </dgm:pt>
    <dgm:pt modelId="{D21EC23E-2737-49A1-988F-D0E22B72423D}" type="pres">
      <dgm:prSet presAssocID="{562B049F-74A8-4B31-A996-DD0EC5DEDA22}" presName="parentLeftMargin" presStyleLbl="node1" presStyleIdx="0" presStyleCnt="3"/>
      <dgm:spPr/>
    </dgm:pt>
    <dgm:pt modelId="{746AC99C-FE06-4C14-962C-28749406686D}" type="pres">
      <dgm:prSet presAssocID="{562B049F-74A8-4B31-A996-DD0EC5DEDA22}" presName="parentText" presStyleLbl="node1" presStyleIdx="0" presStyleCnt="3" custScaleX="131143" custScaleY="137269">
        <dgm:presLayoutVars>
          <dgm:chMax val="0"/>
          <dgm:bulletEnabled val="1"/>
        </dgm:presLayoutVars>
      </dgm:prSet>
      <dgm:spPr/>
    </dgm:pt>
    <dgm:pt modelId="{28150596-60E8-4216-AAFE-23B2EFAA7BDA}" type="pres">
      <dgm:prSet presAssocID="{562B049F-74A8-4B31-A996-DD0EC5DEDA22}" presName="negativeSpace" presStyleCnt="0"/>
      <dgm:spPr/>
    </dgm:pt>
    <dgm:pt modelId="{D6C4C007-5F6F-435C-9B1B-85D003460DA2}" type="pres">
      <dgm:prSet presAssocID="{562B049F-74A8-4B31-A996-DD0EC5DEDA22}" presName="childText" presStyleLbl="conFgAcc1" presStyleIdx="0" presStyleCnt="3">
        <dgm:presLayoutVars>
          <dgm:bulletEnabled val="1"/>
        </dgm:presLayoutVars>
      </dgm:prSet>
      <dgm:spPr>
        <a:ln>
          <a:solidFill>
            <a:srgbClr val="8DA381"/>
          </a:solidFill>
        </a:ln>
      </dgm:spPr>
    </dgm:pt>
    <dgm:pt modelId="{CE496BBC-0412-483C-97B1-1172B001565A}" type="pres">
      <dgm:prSet presAssocID="{237D9655-75B1-4549-8326-C3AB52A6ACB7}" presName="spaceBetweenRectangles" presStyleCnt="0"/>
      <dgm:spPr/>
    </dgm:pt>
    <dgm:pt modelId="{E33625F2-B601-4EC5-8C9C-231A76B4FE9B}" type="pres">
      <dgm:prSet presAssocID="{E9EB1F01-4CEB-49E3-B653-AD0827CC16AF}" presName="parentLin" presStyleCnt="0"/>
      <dgm:spPr/>
    </dgm:pt>
    <dgm:pt modelId="{3E52C5CC-D1B9-4A02-A86E-09C14C80D099}" type="pres">
      <dgm:prSet presAssocID="{E9EB1F01-4CEB-49E3-B653-AD0827CC16AF}" presName="parentLeftMargin" presStyleLbl="node1" presStyleIdx="0" presStyleCnt="3"/>
      <dgm:spPr/>
    </dgm:pt>
    <dgm:pt modelId="{B8BA2215-76F5-4359-8CE9-1D6760036A67}" type="pres">
      <dgm:prSet presAssocID="{E9EB1F01-4CEB-49E3-B653-AD0827CC16AF}" presName="parentText" presStyleLbl="node1" presStyleIdx="1" presStyleCnt="3" custScaleX="131660" custScaleY="75106">
        <dgm:presLayoutVars>
          <dgm:chMax val="0"/>
          <dgm:bulletEnabled val="1"/>
        </dgm:presLayoutVars>
      </dgm:prSet>
      <dgm:spPr/>
    </dgm:pt>
    <dgm:pt modelId="{ED237FF2-E09D-4184-B90C-CECB15A0552A}" type="pres">
      <dgm:prSet presAssocID="{E9EB1F01-4CEB-49E3-B653-AD0827CC16AF}" presName="negativeSpace" presStyleCnt="0"/>
      <dgm:spPr/>
    </dgm:pt>
    <dgm:pt modelId="{317D3C0C-F753-4741-978C-70F9E078413E}" type="pres">
      <dgm:prSet presAssocID="{E9EB1F01-4CEB-49E3-B653-AD0827CC16AF}" presName="childText" presStyleLbl="conFgAcc1" presStyleIdx="1" presStyleCnt="3">
        <dgm:presLayoutVars>
          <dgm:bulletEnabled val="1"/>
        </dgm:presLayoutVars>
      </dgm:prSet>
      <dgm:spPr>
        <a:ln>
          <a:solidFill>
            <a:srgbClr val="8DA381"/>
          </a:solidFill>
        </a:ln>
      </dgm:spPr>
    </dgm:pt>
    <dgm:pt modelId="{BDE6B21E-0B29-485B-AB19-337C4123FE3D}" type="pres">
      <dgm:prSet presAssocID="{335315D1-06CA-4DF5-9811-7A3BA773E6E8}" presName="spaceBetweenRectangles" presStyleCnt="0"/>
      <dgm:spPr/>
    </dgm:pt>
    <dgm:pt modelId="{74154F81-AFDF-4466-8592-FFCAA310E84B}" type="pres">
      <dgm:prSet presAssocID="{0A044006-B7A3-4664-91FF-F8683C3D50C8}" presName="parentLin" presStyleCnt="0"/>
      <dgm:spPr/>
    </dgm:pt>
    <dgm:pt modelId="{1AF82751-D07D-44B5-BBEE-4715AE998EB6}" type="pres">
      <dgm:prSet presAssocID="{0A044006-B7A3-4664-91FF-F8683C3D50C8}" presName="parentLeftMargin" presStyleLbl="node1" presStyleIdx="1" presStyleCnt="3"/>
      <dgm:spPr/>
    </dgm:pt>
    <dgm:pt modelId="{EB792E56-8F54-45ED-835E-8BC28ABFF15C}" type="pres">
      <dgm:prSet presAssocID="{0A044006-B7A3-4664-91FF-F8683C3D50C8}" presName="parentText" presStyleLbl="node1" presStyleIdx="2" presStyleCnt="3" custScaleX="131436" custScaleY="68596">
        <dgm:presLayoutVars>
          <dgm:chMax val="0"/>
          <dgm:bulletEnabled val="1"/>
        </dgm:presLayoutVars>
      </dgm:prSet>
      <dgm:spPr/>
    </dgm:pt>
    <dgm:pt modelId="{E6DFA490-23C6-4FA5-8313-79F05341DBF4}" type="pres">
      <dgm:prSet presAssocID="{0A044006-B7A3-4664-91FF-F8683C3D50C8}" presName="negativeSpace" presStyleCnt="0"/>
      <dgm:spPr/>
    </dgm:pt>
    <dgm:pt modelId="{2FFE3835-11A6-4F23-B8CC-CC10BDB8B6C5}" type="pres">
      <dgm:prSet presAssocID="{0A044006-B7A3-4664-91FF-F8683C3D50C8}" presName="childText" presStyleLbl="conFgAcc1" presStyleIdx="2" presStyleCnt="3">
        <dgm:presLayoutVars>
          <dgm:bulletEnabled val="1"/>
        </dgm:presLayoutVars>
      </dgm:prSet>
      <dgm:spPr>
        <a:ln>
          <a:solidFill>
            <a:srgbClr val="8DA381"/>
          </a:solidFill>
        </a:ln>
      </dgm:spPr>
    </dgm:pt>
  </dgm:ptLst>
  <dgm:cxnLst>
    <dgm:cxn modelId="{7E4EFA0B-61D7-4076-8603-F98971201534}" type="presOf" srcId="{E9EB1F01-4CEB-49E3-B653-AD0827CC16AF}" destId="{3E52C5CC-D1B9-4A02-A86E-09C14C80D099}" srcOrd="0" destOrd="0" presId="urn:microsoft.com/office/officeart/2005/8/layout/list1"/>
    <dgm:cxn modelId="{0334B228-10E0-4E66-A946-04E78F7CD124}" srcId="{6BB2D6C5-7F74-4DE4-B294-BE64270312DB}" destId="{E9EB1F01-4CEB-49E3-B653-AD0827CC16AF}" srcOrd="1" destOrd="0" parTransId="{000BBC01-F566-4757-89E2-3354A2F2FD21}" sibTransId="{335315D1-06CA-4DF5-9811-7A3BA773E6E8}"/>
    <dgm:cxn modelId="{5D925F2E-746A-41E3-A75E-B3187BB0832D}" type="presOf" srcId="{E9EB1F01-4CEB-49E3-B653-AD0827CC16AF}" destId="{B8BA2215-76F5-4359-8CE9-1D6760036A67}" srcOrd="1" destOrd="0" presId="urn:microsoft.com/office/officeart/2005/8/layout/list1"/>
    <dgm:cxn modelId="{EB82E337-1F2A-4D2C-88CD-D72CA3033A7C}" srcId="{6BB2D6C5-7F74-4DE4-B294-BE64270312DB}" destId="{562B049F-74A8-4B31-A996-DD0EC5DEDA22}" srcOrd="0" destOrd="0" parTransId="{94C95598-FB24-46BA-98A7-54884E0CCB3E}" sibTransId="{237D9655-75B1-4549-8326-C3AB52A6ACB7}"/>
    <dgm:cxn modelId="{31863E7B-CCCD-4774-8675-88BDD6E74CA4}" type="presOf" srcId="{0A044006-B7A3-4664-91FF-F8683C3D50C8}" destId="{EB792E56-8F54-45ED-835E-8BC28ABFF15C}" srcOrd="1" destOrd="0" presId="urn:microsoft.com/office/officeart/2005/8/layout/list1"/>
    <dgm:cxn modelId="{8B9B43A3-5027-44BC-AF4E-2FB3F17EED1B}" type="presOf" srcId="{562B049F-74A8-4B31-A996-DD0EC5DEDA22}" destId="{746AC99C-FE06-4C14-962C-28749406686D}" srcOrd="1" destOrd="0" presId="urn:microsoft.com/office/officeart/2005/8/layout/list1"/>
    <dgm:cxn modelId="{A974E7A3-6363-475A-A24F-3D3E6A6A58BA}" type="presOf" srcId="{0A044006-B7A3-4664-91FF-F8683C3D50C8}" destId="{1AF82751-D07D-44B5-BBEE-4715AE998EB6}" srcOrd="0" destOrd="0" presId="urn:microsoft.com/office/officeart/2005/8/layout/list1"/>
    <dgm:cxn modelId="{E45C7AA5-A063-4D33-A377-296362DBD2D9}" srcId="{6BB2D6C5-7F74-4DE4-B294-BE64270312DB}" destId="{0A044006-B7A3-4664-91FF-F8683C3D50C8}" srcOrd="2" destOrd="0" parTransId="{5595CEDD-01B7-4129-8F98-321C2BFA77F4}" sibTransId="{C135F841-46D9-4E08-A2F9-0BF100497665}"/>
    <dgm:cxn modelId="{AF7CDBA5-E095-494D-9979-4C0BF204197D}" type="presOf" srcId="{562B049F-74A8-4B31-A996-DD0EC5DEDA22}" destId="{D21EC23E-2737-49A1-988F-D0E22B72423D}" srcOrd="0" destOrd="0" presId="urn:microsoft.com/office/officeart/2005/8/layout/list1"/>
    <dgm:cxn modelId="{1D6E3BEB-8B04-4C5D-B67E-25137B0F936E}" type="presOf" srcId="{6BB2D6C5-7F74-4DE4-B294-BE64270312DB}" destId="{D5E1A902-889F-4190-905A-02242850BFE1}" srcOrd="0" destOrd="0" presId="urn:microsoft.com/office/officeart/2005/8/layout/list1"/>
    <dgm:cxn modelId="{63E53FA8-11C6-4A47-9EFB-D6685DE8F0BB}" type="presParOf" srcId="{D5E1A902-889F-4190-905A-02242850BFE1}" destId="{D0C3CF14-CE05-4AC9-9DED-4B6D7D761F76}" srcOrd="0" destOrd="0" presId="urn:microsoft.com/office/officeart/2005/8/layout/list1"/>
    <dgm:cxn modelId="{196AF1E2-AA5A-4439-9A4E-FE918A4D9505}" type="presParOf" srcId="{D0C3CF14-CE05-4AC9-9DED-4B6D7D761F76}" destId="{D21EC23E-2737-49A1-988F-D0E22B72423D}" srcOrd="0" destOrd="0" presId="urn:microsoft.com/office/officeart/2005/8/layout/list1"/>
    <dgm:cxn modelId="{51411312-B42E-44B8-82CF-6E746CF4B71A}" type="presParOf" srcId="{D0C3CF14-CE05-4AC9-9DED-4B6D7D761F76}" destId="{746AC99C-FE06-4C14-962C-28749406686D}" srcOrd="1" destOrd="0" presId="urn:microsoft.com/office/officeart/2005/8/layout/list1"/>
    <dgm:cxn modelId="{56C50AD4-905F-4ACA-96C2-AAFF83260445}" type="presParOf" srcId="{D5E1A902-889F-4190-905A-02242850BFE1}" destId="{28150596-60E8-4216-AAFE-23B2EFAA7BDA}" srcOrd="1" destOrd="0" presId="urn:microsoft.com/office/officeart/2005/8/layout/list1"/>
    <dgm:cxn modelId="{FAD64E8B-5D15-47FC-B780-68C5B29527A5}" type="presParOf" srcId="{D5E1A902-889F-4190-905A-02242850BFE1}" destId="{D6C4C007-5F6F-435C-9B1B-85D003460DA2}" srcOrd="2" destOrd="0" presId="urn:microsoft.com/office/officeart/2005/8/layout/list1"/>
    <dgm:cxn modelId="{94162654-AE47-44ED-80CD-23626C7ED86D}" type="presParOf" srcId="{D5E1A902-889F-4190-905A-02242850BFE1}" destId="{CE496BBC-0412-483C-97B1-1172B001565A}" srcOrd="3" destOrd="0" presId="urn:microsoft.com/office/officeart/2005/8/layout/list1"/>
    <dgm:cxn modelId="{9C68B8FF-ABE5-4087-83AB-5CE3EE6458E8}" type="presParOf" srcId="{D5E1A902-889F-4190-905A-02242850BFE1}" destId="{E33625F2-B601-4EC5-8C9C-231A76B4FE9B}" srcOrd="4" destOrd="0" presId="urn:microsoft.com/office/officeart/2005/8/layout/list1"/>
    <dgm:cxn modelId="{EACF2243-D69B-4C77-B086-3B6A2E9356BA}" type="presParOf" srcId="{E33625F2-B601-4EC5-8C9C-231A76B4FE9B}" destId="{3E52C5CC-D1B9-4A02-A86E-09C14C80D099}" srcOrd="0" destOrd="0" presId="urn:microsoft.com/office/officeart/2005/8/layout/list1"/>
    <dgm:cxn modelId="{9B65770C-D54C-4E47-88DC-931C18D5FD0F}" type="presParOf" srcId="{E33625F2-B601-4EC5-8C9C-231A76B4FE9B}" destId="{B8BA2215-76F5-4359-8CE9-1D6760036A67}" srcOrd="1" destOrd="0" presId="urn:microsoft.com/office/officeart/2005/8/layout/list1"/>
    <dgm:cxn modelId="{29E35D37-72B0-4CBC-8857-A5E256F455AE}" type="presParOf" srcId="{D5E1A902-889F-4190-905A-02242850BFE1}" destId="{ED237FF2-E09D-4184-B90C-CECB15A0552A}" srcOrd="5" destOrd="0" presId="urn:microsoft.com/office/officeart/2005/8/layout/list1"/>
    <dgm:cxn modelId="{E6A56B4D-90EA-4211-9743-BA536671924E}" type="presParOf" srcId="{D5E1A902-889F-4190-905A-02242850BFE1}" destId="{317D3C0C-F753-4741-978C-70F9E078413E}" srcOrd="6" destOrd="0" presId="urn:microsoft.com/office/officeart/2005/8/layout/list1"/>
    <dgm:cxn modelId="{FC2ABF6D-850F-46EB-85F7-BC2B9E995935}" type="presParOf" srcId="{D5E1A902-889F-4190-905A-02242850BFE1}" destId="{BDE6B21E-0B29-485B-AB19-337C4123FE3D}" srcOrd="7" destOrd="0" presId="urn:microsoft.com/office/officeart/2005/8/layout/list1"/>
    <dgm:cxn modelId="{632A5F1D-594F-434B-8E2D-700C6FBF3FE0}" type="presParOf" srcId="{D5E1A902-889F-4190-905A-02242850BFE1}" destId="{74154F81-AFDF-4466-8592-FFCAA310E84B}" srcOrd="8" destOrd="0" presId="urn:microsoft.com/office/officeart/2005/8/layout/list1"/>
    <dgm:cxn modelId="{627043D9-8832-4E2F-AD58-8E5428492827}" type="presParOf" srcId="{74154F81-AFDF-4466-8592-FFCAA310E84B}" destId="{1AF82751-D07D-44B5-BBEE-4715AE998EB6}" srcOrd="0" destOrd="0" presId="urn:microsoft.com/office/officeart/2005/8/layout/list1"/>
    <dgm:cxn modelId="{2C686A36-E614-4D1E-8665-0E0242F6E788}" type="presParOf" srcId="{74154F81-AFDF-4466-8592-FFCAA310E84B}" destId="{EB792E56-8F54-45ED-835E-8BC28ABFF15C}" srcOrd="1" destOrd="0" presId="urn:microsoft.com/office/officeart/2005/8/layout/list1"/>
    <dgm:cxn modelId="{00D884A0-F303-43E4-8050-2C516DF3985B}" type="presParOf" srcId="{D5E1A902-889F-4190-905A-02242850BFE1}" destId="{E6DFA490-23C6-4FA5-8313-79F05341DBF4}" srcOrd="9" destOrd="0" presId="urn:microsoft.com/office/officeart/2005/8/layout/list1"/>
    <dgm:cxn modelId="{E2765BF5-B0B6-4C3A-B259-4CB3A104281B}" type="presParOf" srcId="{D5E1A902-889F-4190-905A-02242850BFE1}" destId="{2FFE3835-11A6-4F23-B8CC-CC10BDB8B6C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2D6C5-7F74-4DE4-B294-BE64270312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2B049F-74A8-4B31-A996-DD0EC5DEDA22}">
      <dgm:prSet phldrT="[Text]" custT="1"/>
      <dgm:spPr>
        <a:solidFill>
          <a:srgbClr val="8DA381"/>
        </a:solidFill>
      </dgm:spPr>
      <dgm:t>
        <a:bodyPr/>
        <a:lstStyle/>
        <a:p>
          <a:r>
            <a:rPr lang="en-GB" sz="2400" kern="1200" dirty="0">
              <a:solidFill>
                <a:srgbClr val="FFFFFF"/>
              </a:solidFill>
              <a:latin typeface="Arial"/>
              <a:ea typeface="ヒラギノ角ゴ ProN W3"/>
              <a:cs typeface="ヒラギノ角ゴ ProN W3"/>
            </a:rPr>
            <a:t>Approaches to address identified disclosure issues </a:t>
          </a:r>
          <a:endParaRPr lang="en-US" sz="2400" kern="1200" dirty="0">
            <a:solidFill>
              <a:srgbClr val="FFFFFF"/>
            </a:solidFill>
            <a:latin typeface="Arial"/>
            <a:ea typeface="ヒラギノ角ゴ ProN W3"/>
            <a:cs typeface="ヒラギノ角ゴ ProN W3"/>
          </a:endParaRPr>
        </a:p>
      </dgm:t>
    </dgm:pt>
    <dgm:pt modelId="{94C95598-FB24-46BA-98A7-54884E0CCB3E}" type="parTrans" cxnId="{EB82E337-1F2A-4D2C-88CD-D72CA3033A7C}">
      <dgm:prSet/>
      <dgm:spPr/>
      <dgm:t>
        <a:bodyPr/>
        <a:lstStyle/>
        <a:p>
          <a:endParaRPr lang="en-US"/>
        </a:p>
      </dgm:t>
    </dgm:pt>
    <dgm:pt modelId="{237D9655-75B1-4549-8326-C3AB52A6ACB7}" type="sibTrans" cxnId="{EB82E337-1F2A-4D2C-88CD-D72CA3033A7C}">
      <dgm:prSet/>
      <dgm:spPr/>
      <dgm:t>
        <a:bodyPr/>
        <a:lstStyle/>
        <a:p>
          <a:endParaRPr lang="en-US"/>
        </a:p>
      </dgm:t>
    </dgm:pt>
    <dgm:pt modelId="{E9EB1F01-4CEB-49E3-B653-AD0827CC16AF}">
      <dgm:prSet phldrT="[Text]" custT="1"/>
      <dgm:spPr>
        <a:solidFill>
          <a:srgbClr val="8DA381"/>
        </a:solidFill>
      </dgm:spPr>
      <dgm:t>
        <a:bodyPr/>
        <a:lstStyle/>
        <a:p>
          <a:r>
            <a:rPr lang="en-GB" sz="2400" kern="1200" dirty="0">
              <a:solidFill>
                <a:srgbClr val="FFFFFF"/>
              </a:solidFill>
              <a:latin typeface="Arial"/>
              <a:ea typeface="ヒラギノ角ゴ ProN W3"/>
              <a:cs typeface="ヒラギノ角ゴ ProN W3"/>
            </a:rPr>
            <a:t>Whether there are other disclosure issues to consider</a:t>
          </a:r>
          <a:endParaRPr lang="en-US" sz="2400" kern="1200" dirty="0">
            <a:solidFill>
              <a:srgbClr val="FFFFFF"/>
            </a:solidFill>
            <a:latin typeface="Arial"/>
            <a:ea typeface="ヒラギノ角ゴ ProN W3"/>
            <a:cs typeface="ヒラギノ角ゴ ProN W3"/>
          </a:endParaRPr>
        </a:p>
      </dgm:t>
    </dgm:pt>
    <dgm:pt modelId="{000BBC01-F566-4757-89E2-3354A2F2FD21}" type="parTrans" cxnId="{0334B228-10E0-4E66-A946-04E78F7CD124}">
      <dgm:prSet/>
      <dgm:spPr/>
      <dgm:t>
        <a:bodyPr/>
        <a:lstStyle/>
        <a:p>
          <a:endParaRPr lang="en-US"/>
        </a:p>
      </dgm:t>
    </dgm:pt>
    <dgm:pt modelId="{335315D1-06CA-4DF5-9811-7A3BA773E6E8}" type="sibTrans" cxnId="{0334B228-10E0-4E66-A946-04E78F7CD124}">
      <dgm:prSet/>
      <dgm:spPr/>
      <dgm:t>
        <a:bodyPr/>
        <a:lstStyle/>
        <a:p>
          <a:endParaRPr lang="en-US"/>
        </a:p>
      </dgm:t>
    </dgm:pt>
    <dgm:pt modelId="{D5E1A902-889F-4190-905A-02242850BFE1}" type="pres">
      <dgm:prSet presAssocID="{6BB2D6C5-7F74-4DE4-B294-BE64270312DB}" presName="linear" presStyleCnt="0">
        <dgm:presLayoutVars>
          <dgm:dir/>
          <dgm:animLvl val="lvl"/>
          <dgm:resizeHandles val="exact"/>
        </dgm:presLayoutVars>
      </dgm:prSet>
      <dgm:spPr/>
    </dgm:pt>
    <dgm:pt modelId="{D0C3CF14-CE05-4AC9-9DED-4B6D7D761F76}" type="pres">
      <dgm:prSet presAssocID="{562B049F-74A8-4B31-A996-DD0EC5DEDA22}" presName="parentLin" presStyleCnt="0"/>
      <dgm:spPr/>
    </dgm:pt>
    <dgm:pt modelId="{D21EC23E-2737-49A1-988F-D0E22B72423D}" type="pres">
      <dgm:prSet presAssocID="{562B049F-74A8-4B31-A996-DD0EC5DEDA22}" presName="parentLeftMargin" presStyleLbl="node1" presStyleIdx="0" presStyleCnt="2"/>
      <dgm:spPr/>
    </dgm:pt>
    <dgm:pt modelId="{746AC99C-FE06-4C14-962C-28749406686D}" type="pres">
      <dgm:prSet presAssocID="{562B049F-74A8-4B31-A996-DD0EC5DEDA22}" presName="parentText" presStyleLbl="node1" presStyleIdx="0" presStyleCnt="2" custScaleX="131143">
        <dgm:presLayoutVars>
          <dgm:chMax val="0"/>
          <dgm:bulletEnabled val="1"/>
        </dgm:presLayoutVars>
      </dgm:prSet>
      <dgm:spPr/>
    </dgm:pt>
    <dgm:pt modelId="{28150596-60E8-4216-AAFE-23B2EFAA7BDA}" type="pres">
      <dgm:prSet presAssocID="{562B049F-74A8-4B31-A996-DD0EC5DEDA22}" presName="negativeSpace" presStyleCnt="0"/>
      <dgm:spPr/>
    </dgm:pt>
    <dgm:pt modelId="{D6C4C007-5F6F-435C-9B1B-85D003460DA2}" type="pres">
      <dgm:prSet presAssocID="{562B049F-74A8-4B31-A996-DD0EC5DEDA22}" presName="childText" presStyleLbl="conFgAcc1" presStyleIdx="0" presStyleCnt="2">
        <dgm:presLayoutVars>
          <dgm:bulletEnabled val="1"/>
        </dgm:presLayoutVars>
      </dgm:prSet>
      <dgm:spPr>
        <a:ln>
          <a:solidFill>
            <a:srgbClr val="8DA381"/>
          </a:solidFill>
        </a:ln>
      </dgm:spPr>
    </dgm:pt>
    <dgm:pt modelId="{CE496BBC-0412-483C-97B1-1172B001565A}" type="pres">
      <dgm:prSet presAssocID="{237D9655-75B1-4549-8326-C3AB52A6ACB7}" presName="spaceBetweenRectangles" presStyleCnt="0"/>
      <dgm:spPr/>
    </dgm:pt>
    <dgm:pt modelId="{E33625F2-B601-4EC5-8C9C-231A76B4FE9B}" type="pres">
      <dgm:prSet presAssocID="{E9EB1F01-4CEB-49E3-B653-AD0827CC16AF}" presName="parentLin" presStyleCnt="0"/>
      <dgm:spPr/>
    </dgm:pt>
    <dgm:pt modelId="{3E52C5CC-D1B9-4A02-A86E-09C14C80D099}" type="pres">
      <dgm:prSet presAssocID="{E9EB1F01-4CEB-49E3-B653-AD0827CC16AF}" presName="parentLeftMargin" presStyleLbl="node1" presStyleIdx="0" presStyleCnt="2"/>
      <dgm:spPr/>
    </dgm:pt>
    <dgm:pt modelId="{B8BA2215-76F5-4359-8CE9-1D6760036A67}" type="pres">
      <dgm:prSet presAssocID="{E9EB1F01-4CEB-49E3-B653-AD0827CC16AF}" presName="parentText" presStyleLbl="node1" presStyleIdx="1" presStyleCnt="2" custScaleX="131660">
        <dgm:presLayoutVars>
          <dgm:chMax val="0"/>
          <dgm:bulletEnabled val="1"/>
        </dgm:presLayoutVars>
      </dgm:prSet>
      <dgm:spPr/>
    </dgm:pt>
    <dgm:pt modelId="{ED237FF2-E09D-4184-B90C-CECB15A0552A}" type="pres">
      <dgm:prSet presAssocID="{E9EB1F01-4CEB-49E3-B653-AD0827CC16AF}" presName="negativeSpace" presStyleCnt="0"/>
      <dgm:spPr/>
    </dgm:pt>
    <dgm:pt modelId="{317D3C0C-F753-4741-978C-70F9E078413E}" type="pres">
      <dgm:prSet presAssocID="{E9EB1F01-4CEB-49E3-B653-AD0827CC16AF}" presName="childText" presStyleLbl="conFgAcc1" presStyleIdx="1" presStyleCnt="2">
        <dgm:presLayoutVars>
          <dgm:bulletEnabled val="1"/>
        </dgm:presLayoutVars>
      </dgm:prSet>
      <dgm:spPr>
        <a:ln>
          <a:solidFill>
            <a:srgbClr val="8DA381"/>
          </a:solidFill>
        </a:ln>
      </dgm:spPr>
    </dgm:pt>
  </dgm:ptLst>
  <dgm:cxnLst>
    <dgm:cxn modelId="{7E4EFA0B-61D7-4076-8603-F98971201534}" type="presOf" srcId="{E9EB1F01-4CEB-49E3-B653-AD0827CC16AF}" destId="{3E52C5CC-D1B9-4A02-A86E-09C14C80D099}" srcOrd="0" destOrd="0" presId="urn:microsoft.com/office/officeart/2005/8/layout/list1"/>
    <dgm:cxn modelId="{0334B228-10E0-4E66-A946-04E78F7CD124}" srcId="{6BB2D6C5-7F74-4DE4-B294-BE64270312DB}" destId="{E9EB1F01-4CEB-49E3-B653-AD0827CC16AF}" srcOrd="1" destOrd="0" parTransId="{000BBC01-F566-4757-89E2-3354A2F2FD21}" sibTransId="{335315D1-06CA-4DF5-9811-7A3BA773E6E8}"/>
    <dgm:cxn modelId="{5D925F2E-746A-41E3-A75E-B3187BB0832D}" type="presOf" srcId="{E9EB1F01-4CEB-49E3-B653-AD0827CC16AF}" destId="{B8BA2215-76F5-4359-8CE9-1D6760036A67}" srcOrd="1" destOrd="0" presId="urn:microsoft.com/office/officeart/2005/8/layout/list1"/>
    <dgm:cxn modelId="{EB82E337-1F2A-4D2C-88CD-D72CA3033A7C}" srcId="{6BB2D6C5-7F74-4DE4-B294-BE64270312DB}" destId="{562B049F-74A8-4B31-A996-DD0EC5DEDA22}" srcOrd="0" destOrd="0" parTransId="{94C95598-FB24-46BA-98A7-54884E0CCB3E}" sibTransId="{237D9655-75B1-4549-8326-C3AB52A6ACB7}"/>
    <dgm:cxn modelId="{8B9B43A3-5027-44BC-AF4E-2FB3F17EED1B}" type="presOf" srcId="{562B049F-74A8-4B31-A996-DD0EC5DEDA22}" destId="{746AC99C-FE06-4C14-962C-28749406686D}" srcOrd="1" destOrd="0" presId="urn:microsoft.com/office/officeart/2005/8/layout/list1"/>
    <dgm:cxn modelId="{AF7CDBA5-E095-494D-9979-4C0BF204197D}" type="presOf" srcId="{562B049F-74A8-4B31-A996-DD0EC5DEDA22}" destId="{D21EC23E-2737-49A1-988F-D0E22B72423D}" srcOrd="0" destOrd="0" presId="urn:microsoft.com/office/officeart/2005/8/layout/list1"/>
    <dgm:cxn modelId="{1D6E3BEB-8B04-4C5D-B67E-25137B0F936E}" type="presOf" srcId="{6BB2D6C5-7F74-4DE4-B294-BE64270312DB}" destId="{D5E1A902-889F-4190-905A-02242850BFE1}" srcOrd="0" destOrd="0" presId="urn:microsoft.com/office/officeart/2005/8/layout/list1"/>
    <dgm:cxn modelId="{63E53FA8-11C6-4A47-9EFB-D6685DE8F0BB}" type="presParOf" srcId="{D5E1A902-889F-4190-905A-02242850BFE1}" destId="{D0C3CF14-CE05-4AC9-9DED-4B6D7D761F76}" srcOrd="0" destOrd="0" presId="urn:microsoft.com/office/officeart/2005/8/layout/list1"/>
    <dgm:cxn modelId="{196AF1E2-AA5A-4439-9A4E-FE918A4D9505}" type="presParOf" srcId="{D0C3CF14-CE05-4AC9-9DED-4B6D7D761F76}" destId="{D21EC23E-2737-49A1-988F-D0E22B72423D}" srcOrd="0" destOrd="0" presId="urn:microsoft.com/office/officeart/2005/8/layout/list1"/>
    <dgm:cxn modelId="{51411312-B42E-44B8-82CF-6E746CF4B71A}" type="presParOf" srcId="{D0C3CF14-CE05-4AC9-9DED-4B6D7D761F76}" destId="{746AC99C-FE06-4C14-962C-28749406686D}" srcOrd="1" destOrd="0" presId="urn:microsoft.com/office/officeart/2005/8/layout/list1"/>
    <dgm:cxn modelId="{56C50AD4-905F-4ACA-96C2-AAFF83260445}" type="presParOf" srcId="{D5E1A902-889F-4190-905A-02242850BFE1}" destId="{28150596-60E8-4216-AAFE-23B2EFAA7BDA}" srcOrd="1" destOrd="0" presId="urn:microsoft.com/office/officeart/2005/8/layout/list1"/>
    <dgm:cxn modelId="{FAD64E8B-5D15-47FC-B780-68C5B29527A5}" type="presParOf" srcId="{D5E1A902-889F-4190-905A-02242850BFE1}" destId="{D6C4C007-5F6F-435C-9B1B-85D003460DA2}" srcOrd="2" destOrd="0" presId="urn:microsoft.com/office/officeart/2005/8/layout/list1"/>
    <dgm:cxn modelId="{94162654-AE47-44ED-80CD-23626C7ED86D}" type="presParOf" srcId="{D5E1A902-889F-4190-905A-02242850BFE1}" destId="{CE496BBC-0412-483C-97B1-1172B001565A}" srcOrd="3" destOrd="0" presId="urn:microsoft.com/office/officeart/2005/8/layout/list1"/>
    <dgm:cxn modelId="{9C68B8FF-ABE5-4087-83AB-5CE3EE6458E8}" type="presParOf" srcId="{D5E1A902-889F-4190-905A-02242850BFE1}" destId="{E33625F2-B601-4EC5-8C9C-231A76B4FE9B}" srcOrd="4" destOrd="0" presId="urn:microsoft.com/office/officeart/2005/8/layout/list1"/>
    <dgm:cxn modelId="{EACF2243-D69B-4C77-B086-3B6A2E9356BA}" type="presParOf" srcId="{E33625F2-B601-4EC5-8C9C-231A76B4FE9B}" destId="{3E52C5CC-D1B9-4A02-A86E-09C14C80D099}" srcOrd="0" destOrd="0" presId="urn:microsoft.com/office/officeart/2005/8/layout/list1"/>
    <dgm:cxn modelId="{9B65770C-D54C-4E47-88DC-931C18D5FD0F}" type="presParOf" srcId="{E33625F2-B601-4EC5-8C9C-231A76B4FE9B}" destId="{B8BA2215-76F5-4359-8CE9-1D6760036A67}" srcOrd="1" destOrd="0" presId="urn:microsoft.com/office/officeart/2005/8/layout/list1"/>
    <dgm:cxn modelId="{29E35D37-72B0-4CBC-8857-A5E256F455AE}" type="presParOf" srcId="{D5E1A902-889F-4190-905A-02242850BFE1}" destId="{ED237FF2-E09D-4184-B90C-CECB15A0552A}" srcOrd="5" destOrd="0" presId="urn:microsoft.com/office/officeart/2005/8/layout/list1"/>
    <dgm:cxn modelId="{E6A56B4D-90EA-4211-9743-BA536671924E}" type="presParOf" srcId="{D5E1A902-889F-4190-905A-02242850BFE1}" destId="{317D3C0C-F753-4741-978C-70F9E078413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2D6C5-7F74-4DE4-B294-BE64270312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2B049F-74A8-4B31-A996-DD0EC5DEDA22}">
      <dgm:prSet phldrT="[Text]" custT="1"/>
      <dgm:spPr>
        <a:solidFill>
          <a:srgbClr val="8DA381"/>
        </a:solidFill>
      </dgm:spPr>
      <dgm:t>
        <a:bodyPr/>
        <a:lstStyle/>
        <a:p>
          <a:r>
            <a:rPr lang="en-US" sz="2400" kern="1200" dirty="0">
              <a:solidFill>
                <a:schemeClr val="bg1"/>
              </a:solidFill>
            </a:rPr>
            <a:t>Clarify which </a:t>
          </a:r>
          <a:r>
            <a:rPr lang="en-GB" sz="2400" kern="1200" dirty="0">
              <a:solidFill>
                <a:schemeClr val="bg1"/>
              </a:solidFill>
            </a:rPr>
            <a:t>accounting policies are necessary for understanding the financial statements</a:t>
          </a:r>
          <a:endParaRPr lang="en-US" sz="2400" kern="1200" dirty="0">
            <a:solidFill>
              <a:schemeClr val="bg1"/>
            </a:solidFill>
            <a:latin typeface="Arial"/>
            <a:ea typeface="ヒラギノ角ゴ ProN W3"/>
            <a:cs typeface="ヒラギノ角ゴ ProN W3"/>
          </a:endParaRPr>
        </a:p>
      </dgm:t>
    </dgm:pt>
    <dgm:pt modelId="{94C95598-FB24-46BA-98A7-54884E0CCB3E}" type="parTrans" cxnId="{EB82E337-1F2A-4D2C-88CD-D72CA3033A7C}">
      <dgm:prSet/>
      <dgm:spPr/>
      <dgm:t>
        <a:bodyPr/>
        <a:lstStyle/>
        <a:p>
          <a:endParaRPr lang="en-US"/>
        </a:p>
      </dgm:t>
    </dgm:pt>
    <dgm:pt modelId="{237D9655-75B1-4549-8326-C3AB52A6ACB7}" type="sibTrans" cxnId="{EB82E337-1F2A-4D2C-88CD-D72CA3033A7C}">
      <dgm:prSet/>
      <dgm:spPr/>
      <dgm:t>
        <a:bodyPr/>
        <a:lstStyle/>
        <a:p>
          <a:endParaRPr lang="en-US"/>
        </a:p>
      </dgm:t>
    </dgm:pt>
    <dgm:pt modelId="{E9EB1F01-4CEB-49E3-B653-AD0827CC16AF}">
      <dgm:prSet phldrT="[Text]" custT="1"/>
      <dgm:spPr>
        <a:solidFill>
          <a:srgbClr val="8DA381"/>
        </a:solidFill>
      </dgm:spPr>
      <dgm:t>
        <a:bodyPr/>
        <a:lstStyle/>
        <a:p>
          <a:r>
            <a:rPr lang="en-GB" sz="2400" kern="1200" dirty="0">
              <a:solidFill>
                <a:schemeClr val="bg1"/>
              </a:solidFill>
            </a:rPr>
            <a:t>Explain how to better organise and locate accounting policies and significant judgements and assumptions</a:t>
          </a:r>
          <a:endParaRPr lang="en-US" sz="2400" kern="1200" dirty="0">
            <a:solidFill>
              <a:schemeClr val="bg1"/>
            </a:solidFill>
            <a:latin typeface="Arial"/>
            <a:ea typeface="ヒラギノ角ゴ ProN W3"/>
            <a:cs typeface="ヒラギノ角ゴ ProN W3"/>
          </a:endParaRPr>
        </a:p>
      </dgm:t>
    </dgm:pt>
    <dgm:pt modelId="{000BBC01-F566-4757-89E2-3354A2F2FD21}" type="parTrans" cxnId="{0334B228-10E0-4E66-A946-04E78F7CD124}">
      <dgm:prSet/>
      <dgm:spPr/>
      <dgm:t>
        <a:bodyPr/>
        <a:lstStyle/>
        <a:p>
          <a:endParaRPr lang="en-US"/>
        </a:p>
      </dgm:t>
    </dgm:pt>
    <dgm:pt modelId="{335315D1-06CA-4DF5-9811-7A3BA773E6E8}" type="sibTrans" cxnId="{0334B228-10E0-4E66-A946-04E78F7CD124}">
      <dgm:prSet/>
      <dgm:spPr/>
      <dgm:t>
        <a:bodyPr/>
        <a:lstStyle/>
        <a:p>
          <a:endParaRPr lang="en-US"/>
        </a:p>
      </dgm:t>
    </dgm:pt>
    <dgm:pt modelId="{D5E1A902-889F-4190-905A-02242850BFE1}" type="pres">
      <dgm:prSet presAssocID="{6BB2D6C5-7F74-4DE4-B294-BE64270312DB}" presName="linear" presStyleCnt="0">
        <dgm:presLayoutVars>
          <dgm:dir/>
          <dgm:animLvl val="lvl"/>
          <dgm:resizeHandles val="exact"/>
        </dgm:presLayoutVars>
      </dgm:prSet>
      <dgm:spPr/>
    </dgm:pt>
    <dgm:pt modelId="{D0C3CF14-CE05-4AC9-9DED-4B6D7D761F76}" type="pres">
      <dgm:prSet presAssocID="{562B049F-74A8-4B31-A996-DD0EC5DEDA22}" presName="parentLin" presStyleCnt="0"/>
      <dgm:spPr/>
    </dgm:pt>
    <dgm:pt modelId="{D21EC23E-2737-49A1-988F-D0E22B72423D}" type="pres">
      <dgm:prSet presAssocID="{562B049F-74A8-4B31-A996-DD0EC5DEDA22}" presName="parentLeftMargin" presStyleLbl="node1" presStyleIdx="0" presStyleCnt="2"/>
      <dgm:spPr/>
    </dgm:pt>
    <dgm:pt modelId="{746AC99C-FE06-4C14-962C-28749406686D}" type="pres">
      <dgm:prSet presAssocID="{562B049F-74A8-4B31-A996-DD0EC5DEDA22}" presName="parentText" presStyleLbl="node1" presStyleIdx="0" presStyleCnt="2" custScaleX="131143">
        <dgm:presLayoutVars>
          <dgm:chMax val="0"/>
          <dgm:bulletEnabled val="1"/>
        </dgm:presLayoutVars>
      </dgm:prSet>
      <dgm:spPr/>
    </dgm:pt>
    <dgm:pt modelId="{28150596-60E8-4216-AAFE-23B2EFAA7BDA}" type="pres">
      <dgm:prSet presAssocID="{562B049F-74A8-4B31-A996-DD0EC5DEDA22}" presName="negativeSpace" presStyleCnt="0"/>
      <dgm:spPr/>
    </dgm:pt>
    <dgm:pt modelId="{D6C4C007-5F6F-435C-9B1B-85D003460DA2}" type="pres">
      <dgm:prSet presAssocID="{562B049F-74A8-4B31-A996-DD0EC5DEDA22}" presName="childText" presStyleLbl="conFgAcc1" presStyleIdx="0" presStyleCnt="2">
        <dgm:presLayoutVars>
          <dgm:bulletEnabled val="1"/>
        </dgm:presLayoutVars>
      </dgm:prSet>
      <dgm:spPr>
        <a:ln>
          <a:solidFill>
            <a:srgbClr val="8DA381"/>
          </a:solidFill>
        </a:ln>
      </dgm:spPr>
    </dgm:pt>
    <dgm:pt modelId="{CE496BBC-0412-483C-97B1-1172B001565A}" type="pres">
      <dgm:prSet presAssocID="{237D9655-75B1-4549-8326-C3AB52A6ACB7}" presName="spaceBetweenRectangles" presStyleCnt="0"/>
      <dgm:spPr/>
    </dgm:pt>
    <dgm:pt modelId="{E33625F2-B601-4EC5-8C9C-231A76B4FE9B}" type="pres">
      <dgm:prSet presAssocID="{E9EB1F01-4CEB-49E3-B653-AD0827CC16AF}" presName="parentLin" presStyleCnt="0"/>
      <dgm:spPr/>
    </dgm:pt>
    <dgm:pt modelId="{3E52C5CC-D1B9-4A02-A86E-09C14C80D099}" type="pres">
      <dgm:prSet presAssocID="{E9EB1F01-4CEB-49E3-B653-AD0827CC16AF}" presName="parentLeftMargin" presStyleLbl="node1" presStyleIdx="0" presStyleCnt="2"/>
      <dgm:spPr/>
    </dgm:pt>
    <dgm:pt modelId="{B8BA2215-76F5-4359-8CE9-1D6760036A67}" type="pres">
      <dgm:prSet presAssocID="{E9EB1F01-4CEB-49E3-B653-AD0827CC16AF}" presName="parentText" presStyleLbl="node1" presStyleIdx="1" presStyleCnt="2" custScaleX="131660">
        <dgm:presLayoutVars>
          <dgm:chMax val="0"/>
          <dgm:bulletEnabled val="1"/>
        </dgm:presLayoutVars>
      </dgm:prSet>
      <dgm:spPr/>
    </dgm:pt>
    <dgm:pt modelId="{ED237FF2-E09D-4184-B90C-CECB15A0552A}" type="pres">
      <dgm:prSet presAssocID="{E9EB1F01-4CEB-49E3-B653-AD0827CC16AF}" presName="negativeSpace" presStyleCnt="0"/>
      <dgm:spPr/>
    </dgm:pt>
    <dgm:pt modelId="{317D3C0C-F753-4741-978C-70F9E078413E}" type="pres">
      <dgm:prSet presAssocID="{E9EB1F01-4CEB-49E3-B653-AD0827CC16AF}" presName="childText" presStyleLbl="conFgAcc1" presStyleIdx="1" presStyleCnt="2">
        <dgm:presLayoutVars>
          <dgm:bulletEnabled val="1"/>
        </dgm:presLayoutVars>
      </dgm:prSet>
      <dgm:spPr>
        <a:ln>
          <a:solidFill>
            <a:srgbClr val="8DA381"/>
          </a:solidFill>
        </a:ln>
      </dgm:spPr>
    </dgm:pt>
  </dgm:ptLst>
  <dgm:cxnLst>
    <dgm:cxn modelId="{7E4EFA0B-61D7-4076-8603-F98971201534}" type="presOf" srcId="{E9EB1F01-4CEB-49E3-B653-AD0827CC16AF}" destId="{3E52C5CC-D1B9-4A02-A86E-09C14C80D099}" srcOrd="0" destOrd="0" presId="urn:microsoft.com/office/officeart/2005/8/layout/list1"/>
    <dgm:cxn modelId="{0334B228-10E0-4E66-A946-04E78F7CD124}" srcId="{6BB2D6C5-7F74-4DE4-B294-BE64270312DB}" destId="{E9EB1F01-4CEB-49E3-B653-AD0827CC16AF}" srcOrd="1" destOrd="0" parTransId="{000BBC01-F566-4757-89E2-3354A2F2FD21}" sibTransId="{335315D1-06CA-4DF5-9811-7A3BA773E6E8}"/>
    <dgm:cxn modelId="{5D925F2E-746A-41E3-A75E-B3187BB0832D}" type="presOf" srcId="{E9EB1F01-4CEB-49E3-B653-AD0827CC16AF}" destId="{B8BA2215-76F5-4359-8CE9-1D6760036A67}" srcOrd="1" destOrd="0" presId="urn:microsoft.com/office/officeart/2005/8/layout/list1"/>
    <dgm:cxn modelId="{EB82E337-1F2A-4D2C-88CD-D72CA3033A7C}" srcId="{6BB2D6C5-7F74-4DE4-B294-BE64270312DB}" destId="{562B049F-74A8-4B31-A996-DD0EC5DEDA22}" srcOrd="0" destOrd="0" parTransId="{94C95598-FB24-46BA-98A7-54884E0CCB3E}" sibTransId="{237D9655-75B1-4549-8326-C3AB52A6ACB7}"/>
    <dgm:cxn modelId="{8B9B43A3-5027-44BC-AF4E-2FB3F17EED1B}" type="presOf" srcId="{562B049F-74A8-4B31-A996-DD0EC5DEDA22}" destId="{746AC99C-FE06-4C14-962C-28749406686D}" srcOrd="1" destOrd="0" presId="urn:microsoft.com/office/officeart/2005/8/layout/list1"/>
    <dgm:cxn modelId="{AF7CDBA5-E095-494D-9979-4C0BF204197D}" type="presOf" srcId="{562B049F-74A8-4B31-A996-DD0EC5DEDA22}" destId="{D21EC23E-2737-49A1-988F-D0E22B72423D}" srcOrd="0" destOrd="0" presId="urn:microsoft.com/office/officeart/2005/8/layout/list1"/>
    <dgm:cxn modelId="{1D6E3BEB-8B04-4C5D-B67E-25137B0F936E}" type="presOf" srcId="{6BB2D6C5-7F74-4DE4-B294-BE64270312DB}" destId="{D5E1A902-889F-4190-905A-02242850BFE1}" srcOrd="0" destOrd="0" presId="urn:microsoft.com/office/officeart/2005/8/layout/list1"/>
    <dgm:cxn modelId="{63E53FA8-11C6-4A47-9EFB-D6685DE8F0BB}" type="presParOf" srcId="{D5E1A902-889F-4190-905A-02242850BFE1}" destId="{D0C3CF14-CE05-4AC9-9DED-4B6D7D761F76}" srcOrd="0" destOrd="0" presId="urn:microsoft.com/office/officeart/2005/8/layout/list1"/>
    <dgm:cxn modelId="{196AF1E2-AA5A-4439-9A4E-FE918A4D9505}" type="presParOf" srcId="{D0C3CF14-CE05-4AC9-9DED-4B6D7D761F76}" destId="{D21EC23E-2737-49A1-988F-D0E22B72423D}" srcOrd="0" destOrd="0" presId="urn:microsoft.com/office/officeart/2005/8/layout/list1"/>
    <dgm:cxn modelId="{51411312-B42E-44B8-82CF-6E746CF4B71A}" type="presParOf" srcId="{D0C3CF14-CE05-4AC9-9DED-4B6D7D761F76}" destId="{746AC99C-FE06-4C14-962C-28749406686D}" srcOrd="1" destOrd="0" presId="urn:microsoft.com/office/officeart/2005/8/layout/list1"/>
    <dgm:cxn modelId="{56C50AD4-905F-4ACA-96C2-AAFF83260445}" type="presParOf" srcId="{D5E1A902-889F-4190-905A-02242850BFE1}" destId="{28150596-60E8-4216-AAFE-23B2EFAA7BDA}" srcOrd="1" destOrd="0" presId="urn:microsoft.com/office/officeart/2005/8/layout/list1"/>
    <dgm:cxn modelId="{FAD64E8B-5D15-47FC-B780-68C5B29527A5}" type="presParOf" srcId="{D5E1A902-889F-4190-905A-02242850BFE1}" destId="{D6C4C007-5F6F-435C-9B1B-85D003460DA2}" srcOrd="2" destOrd="0" presId="urn:microsoft.com/office/officeart/2005/8/layout/list1"/>
    <dgm:cxn modelId="{94162654-AE47-44ED-80CD-23626C7ED86D}" type="presParOf" srcId="{D5E1A902-889F-4190-905A-02242850BFE1}" destId="{CE496BBC-0412-483C-97B1-1172B001565A}" srcOrd="3" destOrd="0" presId="urn:microsoft.com/office/officeart/2005/8/layout/list1"/>
    <dgm:cxn modelId="{9C68B8FF-ABE5-4087-83AB-5CE3EE6458E8}" type="presParOf" srcId="{D5E1A902-889F-4190-905A-02242850BFE1}" destId="{E33625F2-B601-4EC5-8C9C-231A76B4FE9B}" srcOrd="4" destOrd="0" presId="urn:microsoft.com/office/officeart/2005/8/layout/list1"/>
    <dgm:cxn modelId="{EACF2243-D69B-4C77-B086-3B6A2E9356BA}" type="presParOf" srcId="{E33625F2-B601-4EC5-8C9C-231A76B4FE9B}" destId="{3E52C5CC-D1B9-4A02-A86E-09C14C80D099}" srcOrd="0" destOrd="0" presId="urn:microsoft.com/office/officeart/2005/8/layout/list1"/>
    <dgm:cxn modelId="{9B65770C-D54C-4E47-88DC-931C18D5FD0F}" type="presParOf" srcId="{E33625F2-B601-4EC5-8C9C-231A76B4FE9B}" destId="{B8BA2215-76F5-4359-8CE9-1D6760036A67}" srcOrd="1" destOrd="0" presId="urn:microsoft.com/office/officeart/2005/8/layout/list1"/>
    <dgm:cxn modelId="{29E35D37-72B0-4CBC-8857-A5E256F455AE}" type="presParOf" srcId="{D5E1A902-889F-4190-905A-02242850BFE1}" destId="{ED237FF2-E09D-4184-B90C-CECB15A0552A}" srcOrd="5" destOrd="0" presId="urn:microsoft.com/office/officeart/2005/8/layout/list1"/>
    <dgm:cxn modelId="{E6A56B4D-90EA-4211-9743-BA536671924E}" type="presParOf" srcId="{D5E1A902-889F-4190-905A-02242850BFE1}" destId="{317D3C0C-F753-4741-978C-70F9E078413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753D2-A74A-414B-A35A-AA8C8E8D1B0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13A84D1D-04DA-4D58-9188-F6315CF8C995}">
      <dgm:prSet phldrT="[Text]" custT="1"/>
      <dgm:spPr>
        <a:solidFill>
          <a:srgbClr val="8DA381"/>
        </a:solidFill>
      </dgm:spPr>
      <dgm:t>
        <a:bodyPr/>
        <a:lstStyle/>
        <a:p>
          <a:r>
            <a:rPr lang="en-GB" sz="2800" dirty="0"/>
            <a:t>Problems</a:t>
          </a:r>
        </a:p>
      </dgm:t>
    </dgm:pt>
    <dgm:pt modelId="{4169B32D-13E1-4A78-B2EB-A82BFDA38684}" type="parTrans" cxnId="{94435DE0-B1F7-4A07-A3DB-D88092D1A716}">
      <dgm:prSet/>
      <dgm:spPr/>
      <dgm:t>
        <a:bodyPr/>
        <a:lstStyle/>
        <a:p>
          <a:endParaRPr lang="en-GB"/>
        </a:p>
      </dgm:t>
    </dgm:pt>
    <dgm:pt modelId="{E411AC76-969F-4DB4-86CA-BCB494270A25}" type="sibTrans" cxnId="{94435DE0-B1F7-4A07-A3DB-D88092D1A716}">
      <dgm:prSet/>
      <dgm:spPr/>
      <dgm:t>
        <a:bodyPr/>
        <a:lstStyle/>
        <a:p>
          <a:endParaRPr lang="en-GB"/>
        </a:p>
      </dgm:t>
    </dgm:pt>
    <dgm:pt modelId="{D400F6BD-7481-45D9-91CD-ACDF90F32F9B}">
      <dgm:prSet phldrT="[Text]" custT="1"/>
      <dgm:spPr>
        <a:ln>
          <a:solidFill>
            <a:srgbClr val="8DA381"/>
          </a:solidFill>
        </a:ln>
      </dgm:spPr>
      <dgm:t>
        <a:bodyPr/>
        <a:lstStyle/>
        <a:p>
          <a:pPr algn="l"/>
          <a:r>
            <a:rPr lang="en-US" sz="2000" dirty="0">
              <a:solidFill>
                <a:schemeClr val="tx1"/>
              </a:solidFill>
            </a:rPr>
            <a:t>Some Standards lack clear disclosure objectives </a:t>
          </a:r>
          <a:endParaRPr lang="en-GB" sz="2000" dirty="0">
            <a:solidFill>
              <a:schemeClr val="tx1"/>
            </a:solidFill>
          </a:endParaRPr>
        </a:p>
      </dgm:t>
    </dgm:pt>
    <dgm:pt modelId="{68842171-CF8B-42E3-AD2D-8B53E9613BC9}" type="parTrans" cxnId="{4632C4A4-BDBE-414D-9BFC-C0296DCF4158}">
      <dgm:prSet/>
      <dgm:spPr>
        <a:ln>
          <a:solidFill>
            <a:srgbClr val="8DA381"/>
          </a:solidFill>
        </a:ln>
      </dgm:spPr>
      <dgm:t>
        <a:bodyPr/>
        <a:lstStyle/>
        <a:p>
          <a:endParaRPr lang="en-GB"/>
        </a:p>
      </dgm:t>
    </dgm:pt>
    <dgm:pt modelId="{D021AAF8-982C-4B44-976F-5A1B2FB847D0}" type="sibTrans" cxnId="{4632C4A4-BDBE-414D-9BFC-C0296DCF4158}">
      <dgm:prSet/>
      <dgm:spPr/>
      <dgm:t>
        <a:bodyPr/>
        <a:lstStyle/>
        <a:p>
          <a:endParaRPr lang="en-GB"/>
        </a:p>
      </dgm:t>
    </dgm:pt>
    <dgm:pt modelId="{C2F4A87E-B226-46A6-9DD6-659563666AD4}">
      <dgm:prSet phldrT="[Text]" custT="1"/>
      <dgm:spPr>
        <a:ln>
          <a:solidFill>
            <a:srgbClr val="8DA381"/>
          </a:solidFill>
        </a:ln>
      </dgm:spPr>
      <dgm:t>
        <a:bodyPr/>
        <a:lstStyle/>
        <a:p>
          <a:pPr algn="l"/>
          <a:r>
            <a:rPr lang="en-GB" sz="2000" dirty="0">
              <a:solidFill>
                <a:schemeClr val="tx1"/>
              </a:solidFill>
            </a:rPr>
            <a:t>Some inconsistencies    and unclear relationships between disclosures requirements</a:t>
          </a:r>
        </a:p>
      </dgm:t>
    </dgm:pt>
    <dgm:pt modelId="{0D1680AB-C480-4C58-9E79-7D936D82E63B}" type="parTrans" cxnId="{F1FEA86B-B5EC-44AB-AE53-D07E9A819807}">
      <dgm:prSet/>
      <dgm:spPr>
        <a:ln>
          <a:solidFill>
            <a:srgbClr val="8DA381"/>
          </a:solidFill>
        </a:ln>
      </dgm:spPr>
      <dgm:t>
        <a:bodyPr/>
        <a:lstStyle/>
        <a:p>
          <a:endParaRPr lang="en-GB"/>
        </a:p>
      </dgm:t>
    </dgm:pt>
    <dgm:pt modelId="{441DEEC5-2C25-4B8A-B7E4-625EF34E1D32}" type="sibTrans" cxnId="{F1FEA86B-B5EC-44AB-AE53-D07E9A819807}">
      <dgm:prSet/>
      <dgm:spPr/>
      <dgm:t>
        <a:bodyPr/>
        <a:lstStyle/>
        <a:p>
          <a:endParaRPr lang="en-GB"/>
        </a:p>
      </dgm:t>
    </dgm:pt>
    <dgm:pt modelId="{8C6BC53E-ADE0-438C-ABAA-D6C8720B6417}">
      <dgm:prSet phldrT="[Text]" custT="1"/>
      <dgm:spPr>
        <a:solidFill>
          <a:srgbClr val="8DA381"/>
        </a:solidFill>
      </dgm:spPr>
      <dgm:t>
        <a:bodyPr/>
        <a:lstStyle/>
        <a:p>
          <a:r>
            <a:rPr lang="en-GB" sz="2800" dirty="0"/>
            <a:t>Possible approaches</a:t>
          </a:r>
        </a:p>
      </dgm:t>
    </dgm:pt>
    <dgm:pt modelId="{A30CA3FB-5E4C-48AD-A161-01939F63F246}" type="parTrans" cxnId="{C5800103-9354-456E-A257-F342233302EC}">
      <dgm:prSet/>
      <dgm:spPr/>
      <dgm:t>
        <a:bodyPr/>
        <a:lstStyle/>
        <a:p>
          <a:endParaRPr lang="en-GB"/>
        </a:p>
      </dgm:t>
    </dgm:pt>
    <dgm:pt modelId="{E0C3DE13-1DEA-4458-BB3D-0F493EE54CC5}" type="sibTrans" cxnId="{C5800103-9354-456E-A257-F342233302EC}">
      <dgm:prSet/>
      <dgm:spPr/>
      <dgm:t>
        <a:bodyPr/>
        <a:lstStyle/>
        <a:p>
          <a:endParaRPr lang="en-GB"/>
        </a:p>
      </dgm:t>
    </dgm:pt>
    <dgm:pt modelId="{3913D10C-F7CB-4B36-9DE9-B712FB8BCB48}">
      <dgm:prSet phldrT="[Text]" custT="1"/>
      <dgm:spPr>
        <a:ln>
          <a:solidFill>
            <a:srgbClr val="8DA381"/>
          </a:solidFill>
        </a:ln>
      </dgm:spPr>
      <dgm:t>
        <a:bodyPr/>
        <a:lstStyle/>
        <a:p>
          <a:pPr algn="l"/>
          <a:r>
            <a:rPr lang="en-GB" sz="2000" dirty="0">
              <a:solidFill>
                <a:schemeClr val="tx1"/>
              </a:solidFill>
            </a:rPr>
            <a:t>Central set of disclosure objectives as a basis for more unified disclosure objectives and requirements</a:t>
          </a:r>
        </a:p>
      </dgm:t>
    </dgm:pt>
    <dgm:pt modelId="{503F2A8F-A46D-4F35-8812-E7AEFB4D5290}" type="parTrans" cxnId="{06950651-C35A-4EEC-85E3-E04C14A86AE6}">
      <dgm:prSet/>
      <dgm:spPr>
        <a:ln>
          <a:solidFill>
            <a:srgbClr val="8DA381"/>
          </a:solidFill>
        </a:ln>
      </dgm:spPr>
      <dgm:t>
        <a:bodyPr/>
        <a:lstStyle/>
        <a:p>
          <a:endParaRPr lang="en-GB"/>
        </a:p>
      </dgm:t>
    </dgm:pt>
    <dgm:pt modelId="{B6CE7791-73C2-4C65-AEE2-AF1FCD57F99C}" type="sibTrans" cxnId="{06950651-C35A-4EEC-85E3-E04C14A86AE6}">
      <dgm:prSet/>
      <dgm:spPr/>
      <dgm:t>
        <a:bodyPr/>
        <a:lstStyle/>
        <a:p>
          <a:endParaRPr lang="en-GB"/>
        </a:p>
      </dgm:t>
    </dgm:pt>
    <dgm:pt modelId="{770AED19-8F3C-4117-9C85-8FE798297BE2}">
      <dgm:prSet phldrT="[Text]" custT="1"/>
      <dgm:spPr>
        <a:ln>
          <a:solidFill>
            <a:srgbClr val="8DA381"/>
          </a:solidFill>
        </a:ln>
      </dgm:spPr>
      <dgm:t>
        <a:bodyPr/>
        <a:lstStyle/>
        <a:p>
          <a:pPr algn="l"/>
          <a:r>
            <a:rPr lang="en-GB" sz="2000" dirty="0">
              <a:solidFill>
                <a:schemeClr val="tx1"/>
              </a:solidFill>
            </a:rPr>
            <a:t>Approach developed by the NZASB staff for drafting disclosure objectives and requirements in Standards</a:t>
          </a:r>
        </a:p>
      </dgm:t>
    </dgm:pt>
    <dgm:pt modelId="{9407D0F2-A031-47FA-8AD0-7B2A73497CCA}" type="parTrans" cxnId="{A82CDA4A-6477-4838-A860-722D3360195B}">
      <dgm:prSet/>
      <dgm:spPr>
        <a:ln>
          <a:solidFill>
            <a:srgbClr val="8DA381"/>
          </a:solidFill>
        </a:ln>
      </dgm:spPr>
      <dgm:t>
        <a:bodyPr/>
        <a:lstStyle/>
        <a:p>
          <a:endParaRPr lang="en-GB"/>
        </a:p>
      </dgm:t>
    </dgm:pt>
    <dgm:pt modelId="{9B66C159-57D1-40A7-B28B-64FE2161A120}" type="sibTrans" cxnId="{A82CDA4A-6477-4838-A860-722D3360195B}">
      <dgm:prSet/>
      <dgm:spPr/>
      <dgm:t>
        <a:bodyPr/>
        <a:lstStyle/>
        <a:p>
          <a:endParaRPr lang="en-GB"/>
        </a:p>
      </dgm:t>
    </dgm:pt>
    <dgm:pt modelId="{EB1C23EB-BB94-4143-8E42-2784D775F667}">
      <dgm:prSet custT="1"/>
      <dgm:spPr>
        <a:ln>
          <a:solidFill>
            <a:srgbClr val="8DA381"/>
          </a:solidFill>
        </a:ln>
      </dgm:spPr>
      <dgm:t>
        <a:bodyPr/>
        <a:lstStyle/>
        <a:p>
          <a:pPr algn="l"/>
          <a:r>
            <a:rPr lang="en-GB" sz="2000" dirty="0">
              <a:solidFill>
                <a:schemeClr val="tx1"/>
              </a:solidFill>
            </a:rPr>
            <a:t>Prescriptive disclosure requirements</a:t>
          </a:r>
          <a:endParaRPr lang="de-DE" sz="2000" noProof="0" dirty="0">
            <a:solidFill>
              <a:schemeClr val="tx1"/>
            </a:solidFill>
          </a:endParaRPr>
        </a:p>
      </dgm:t>
    </dgm:pt>
    <dgm:pt modelId="{B6F18293-164E-4847-BB1C-D3AC654A9674}" type="parTrans" cxnId="{65CAFB68-A43B-4EE1-B8D2-CAE92CBD922A}">
      <dgm:prSet/>
      <dgm:spPr>
        <a:ln>
          <a:solidFill>
            <a:srgbClr val="8DA381"/>
          </a:solidFill>
        </a:ln>
      </dgm:spPr>
      <dgm:t>
        <a:bodyPr/>
        <a:lstStyle/>
        <a:p>
          <a:endParaRPr lang="en-GB"/>
        </a:p>
      </dgm:t>
    </dgm:pt>
    <dgm:pt modelId="{6EDF3644-34EF-4FDD-927C-4D19220AE6AA}" type="sibTrans" cxnId="{65CAFB68-A43B-4EE1-B8D2-CAE92CBD922A}">
      <dgm:prSet/>
      <dgm:spPr/>
      <dgm:t>
        <a:bodyPr/>
        <a:lstStyle/>
        <a:p>
          <a:endParaRPr lang="en-GB"/>
        </a:p>
      </dgm:t>
    </dgm:pt>
    <dgm:pt modelId="{981DA738-52FA-49A2-844E-72F9F7DD000E}" type="pres">
      <dgm:prSet presAssocID="{597753D2-A74A-414B-A35A-AA8C8E8D1B08}" presName="diagram" presStyleCnt="0">
        <dgm:presLayoutVars>
          <dgm:chPref val="1"/>
          <dgm:dir/>
          <dgm:animOne val="branch"/>
          <dgm:animLvl val="lvl"/>
          <dgm:resizeHandles/>
        </dgm:presLayoutVars>
      </dgm:prSet>
      <dgm:spPr/>
    </dgm:pt>
    <dgm:pt modelId="{25318207-6FE5-41D5-A015-7BDD56656D36}" type="pres">
      <dgm:prSet presAssocID="{13A84D1D-04DA-4D58-9188-F6315CF8C995}" presName="root" presStyleCnt="0"/>
      <dgm:spPr/>
    </dgm:pt>
    <dgm:pt modelId="{4E2D691D-CC03-481F-9535-FEF0D5A9764D}" type="pres">
      <dgm:prSet presAssocID="{13A84D1D-04DA-4D58-9188-F6315CF8C995}" presName="rootComposite" presStyleCnt="0"/>
      <dgm:spPr/>
    </dgm:pt>
    <dgm:pt modelId="{CB7FBC5B-5327-42A8-BF93-409A9B37E915}" type="pres">
      <dgm:prSet presAssocID="{13A84D1D-04DA-4D58-9188-F6315CF8C995}" presName="rootText" presStyleLbl="node1" presStyleIdx="0" presStyleCnt="2" custScaleX="190261" custScaleY="112594"/>
      <dgm:spPr/>
    </dgm:pt>
    <dgm:pt modelId="{48E9BBE5-4B4D-4CA3-8AD9-11F47ABDA4B1}" type="pres">
      <dgm:prSet presAssocID="{13A84D1D-04DA-4D58-9188-F6315CF8C995}" presName="rootConnector" presStyleLbl="node1" presStyleIdx="0" presStyleCnt="2"/>
      <dgm:spPr/>
    </dgm:pt>
    <dgm:pt modelId="{0A0EC88D-D9FF-4D54-AFFB-4EA6334594EA}" type="pres">
      <dgm:prSet presAssocID="{13A84D1D-04DA-4D58-9188-F6315CF8C995}" presName="childShape" presStyleCnt="0"/>
      <dgm:spPr/>
    </dgm:pt>
    <dgm:pt modelId="{39209D15-5F81-4727-A168-1BD12433C764}" type="pres">
      <dgm:prSet presAssocID="{68842171-CF8B-42E3-AD2D-8B53E9613BC9}" presName="Name13" presStyleLbl="parChTrans1D2" presStyleIdx="0" presStyleCnt="5"/>
      <dgm:spPr/>
    </dgm:pt>
    <dgm:pt modelId="{2B27F322-09FF-45EC-9791-9424EF7A6C32}" type="pres">
      <dgm:prSet presAssocID="{D400F6BD-7481-45D9-91CD-ACDF90F32F9B}" presName="childText" presStyleLbl="bgAcc1" presStyleIdx="0" presStyleCnt="5" custScaleX="187972">
        <dgm:presLayoutVars>
          <dgm:bulletEnabled val="1"/>
        </dgm:presLayoutVars>
      </dgm:prSet>
      <dgm:spPr/>
    </dgm:pt>
    <dgm:pt modelId="{7BDCD74D-2B5D-469E-8688-6CA50046FC30}" type="pres">
      <dgm:prSet presAssocID="{B6F18293-164E-4847-BB1C-D3AC654A9674}" presName="Name13" presStyleLbl="parChTrans1D2" presStyleIdx="1" presStyleCnt="5"/>
      <dgm:spPr/>
    </dgm:pt>
    <dgm:pt modelId="{8ED4A7B3-EAD8-4491-9C82-C6EB9E998C9E}" type="pres">
      <dgm:prSet presAssocID="{EB1C23EB-BB94-4143-8E42-2784D775F667}" presName="childText" presStyleLbl="bgAcc1" presStyleIdx="1" presStyleCnt="5" custScaleX="190100">
        <dgm:presLayoutVars>
          <dgm:bulletEnabled val="1"/>
        </dgm:presLayoutVars>
      </dgm:prSet>
      <dgm:spPr/>
    </dgm:pt>
    <dgm:pt modelId="{43CF6B03-94D9-47D7-ACF7-91B8E75F0D5F}" type="pres">
      <dgm:prSet presAssocID="{0D1680AB-C480-4C58-9E79-7D936D82E63B}" presName="Name13" presStyleLbl="parChTrans1D2" presStyleIdx="2" presStyleCnt="5"/>
      <dgm:spPr/>
    </dgm:pt>
    <dgm:pt modelId="{6512934F-FDE2-44EF-8002-50854043D64D}" type="pres">
      <dgm:prSet presAssocID="{C2F4A87E-B226-46A6-9DD6-659563666AD4}" presName="childText" presStyleLbl="bgAcc1" presStyleIdx="2" presStyleCnt="5" custScaleX="190416">
        <dgm:presLayoutVars>
          <dgm:bulletEnabled val="1"/>
        </dgm:presLayoutVars>
      </dgm:prSet>
      <dgm:spPr/>
    </dgm:pt>
    <dgm:pt modelId="{F8E1CB1C-FFAB-4241-AA9D-1785A681E87A}" type="pres">
      <dgm:prSet presAssocID="{8C6BC53E-ADE0-438C-ABAA-D6C8720B6417}" presName="root" presStyleCnt="0"/>
      <dgm:spPr/>
    </dgm:pt>
    <dgm:pt modelId="{7EC429A7-05EF-4D9D-8AD5-CF7EE2495A24}" type="pres">
      <dgm:prSet presAssocID="{8C6BC53E-ADE0-438C-ABAA-D6C8720B6417}" presName="rootComposite" presStyleCnt="0"/>
      <dgm:spPr/>
    </dgm:pt>
    <dgm:pt modelId="{1F2AE136-58DC-424B-93B2-5A1E4F68EE98}" type="pres">
      <dgm:prSet presAssocID="{8C6BC53E-ADE0-438C-ABAA-D6C8720B6417}" presName="rootText" presStyleLbl="node1" presStyleIdx="1" presStyleCnt="2" custScaleX="200488" custScaleY="111554"/>
      <dgm:spPr/>
    </dgm:pt>
    <dgm:pt modelId="{90F07879-10FF-4B49-B8FF-AEADB8F054FD}" type="pres">
      <dgm:prSet presAssocID="{8C6BC53E-ADE0-438C-ABAA-D6C8720B6417}" presName="rootConnector" presStyleLbl="node1" presStyleIdx="1" presStyleCnt="2"/>
      <dgm:spPr/>
    </dgm:pt>
    <dgm:pt modelId="{3EB37565-4E45-4D90-9F33-0D2D83D6699E}" type="pres">
      <dgm:prSet presAssocID="{8C6BC53E-ADE0-438C-ABAA-D6C8720B6417}" presName="childShape" presStyleCnt="0"/>
      <dgm:spPr/>
    </dgm:pt>
    <dgm:pt modelId="{19143794-A395-4D5D-834E-3572158C3F22}" type="pres">
      <dgm:prSet presAssocID="{503F2A8F-A46D-4F35-8812-E7AEFB4D5290}" presName="Name13" presStyleLbl="parChTrans1D2" presStyleIdx="3" presStyleCnt="5"/>
      <dgm:spPr/>
    </dgm:pt>
    <dgm:pt modelId="{30B6E5FF-35FC-4800-AB7A-44044297A103}" type="pres">
      <dgm:prSet presAssocID="{3913D10C-F7CB-4B36-9DE9-B712FB8BCB48}" presName="childText" presStyleLbl="bgAcc1" presStyleIdx="3" presStyleCnt="5" custScaleX="199265" custScaleY="131886">
        <dgm:presLayoutVars>
          <dgm:bulletEnabled val="1"/>
        </dgm:presLayoutVars>
      </dgm:prSet>
      <dgm:spPr/>
    </dgm:pt>
    <dgm:pt modelId="{A3A607F8-5D90-4EF8-ADB0-67AB8B7379AD}" type="pres">
      <dgm:prSet presAssocID="{9407D0F2-A031-47FA-8AD0-7B2A73497CCA}" presName="Name13" presStyleLbl="parChTrans1D2" presStyleIdx="4" presStyleCnt="5"/>
      <dgm:spPr/>
    </dgm:pt>
    <dgm:pt modelId="{9D83D557-1A7B-4B44-9B0F-B3AD25C2EAD6}" type="pres">
      <dgm:prSet presAssocID="{770AED19-8F3C-4117-9C85-8FE798297BE2}" presName="childText" presStyleLbl="bgAcc1" presStyleIdx="4" presStyleCnt="5" custScaleX="199265" custScaleY="121065">
        <dgm:presLayoutVars>
          <dgm:bulletEnabled val="1"/>
        </dgm:presLayoutVars>
      </dgm:prSet>
      <dgm:spPr/>
    </dgm:pt>
  </dgm:ptLst>
  <dgm:cxnLst>
    <dgm:cxn modelId="{C5800103-9354-456E-A257-F342233302EC}" srcId="{597753D2-A74A-414B-A35A-AA8C8E8D1B08}" destId="{8C6BC53E-ADE0-438C-ABAA-D6C8720B6417}" srcOrd="1" destOrd="0" parTransId="{A30CA3FB-5E4C-48AD-A161-01939F63F246}" sibTransId="{E0C3DE13-1DEA-4458-BB3D-0F493EE54CC5}"/>
    <dgm:cxn modelId="{2FAA1012-7996-4962-A6E8-40DAC0155EE7}" type="presOf" srcId="{0D1680AB-C480-4C58-9E79-7D936D82E63B}" destId="{43CF6B03-94D9-47D7-ACF7-91B8E75F0D5F}" srcOrd="0" destOrd="0" presId="urn:microsoft.com/office/officeart/2005/8/layout/hierarchy3"/>
    <dgm:cxn modelId="{BA11F028-1F52-4CB3-824B-C2DC0DF82D71}" type="presOf" srcId="{8C6BC53E-ADE0-438C-ABAA-D6C8720B6417}" destId="{1F2AE136-58DC-424B-93B2-5A1E4F68EE98}" srcOrd="0" destOrd="0" presId="urn:microsoft.com/office/officeart/2005/8/layout/hierarchy3"/>
    <dgm:cxn modelId="{4041D73A-4B3A-428A-A7F3-05FD5D8749AF}" type="presOf" srcId="{B6F18293-164E-4847-BB1C-D3AC654A9674}" destId="{7BDCD74D-2B5D-469E-8688-6CA50046FC30}" srcOrd="0" destOrd="0" presId="urn:microsoft.com/office/officeart/2005/8/layout/hierarchy3"/>
    <dgm:cxn modelId="{65A6EC3D-4CF2-4EB2-A026-98241D6A1AF9}" type="presOf" srcId="{EB1C23EB-BB94-4143-8E42-2784D775F667}" destId="{8ED4A7B3-EAD8-4491-9C82-C6EB9E998C9E}" srcOrd="0" destOrd="0" presId="urn:microsoft.com/office/officeart/2005/8/layout/hierarchy3"/>
    <dgm:cxn modelId="{F94E6B42-0F6E-4474-9B27-D498E5E1BF1E}" type="presOf" srcId="{68842171-CF8B-42E3-AD2D-8B53E9613BC9}" destId="{39209D15-5F81-4727-A168-1BD12433C764}" srcOrd="0" destOrd="0" presId="urn:microsoft.com/office/officeart/2005/8/layout/hierarchy3"/>
    <dgm:cxn modelId="{CAA65A45-7A5F-4A66-B8C5-2BE26878B6DF}" type="presOf" srcId="{8C6BC53E-ADE0-438C-ABAA-D6C8720B6417}" destId="{90F07879-10FF-4B49-B8FF-AEADB8F054FD}" srcOrd="1" destOrd="0" presId="urn:microsoft.com/office/officeart/2005/8/layout/hierarchy3"/>
    <dgm:cxn modelId="{65CAFB68-A43B-4EE1-B8D2-CAE92CBD922A}" srcId="{13A84D1D-04DA-4D58-9188-F6315CF8C995}" destId="{EB1C23EB-BB94-4143-8E42-2784D775F667}" srcOrd="1" destOrd="0" parTransId="{B6F18293-164E-4847-BB1C-D3AC654A9674}" sibTransId="{6EDF3644-34EF-4FDD-927C-4D19220AE6AA}"/>
    <dgm:cxn modelId="{A82CDA4A-6477-4838-A860-722D3360195B}" srcId="{8C6BC53E-ADE0-438C-ABAA-D6C8720B6417}" destId="{770AED19-8F3C-4117-9C85-8FE798297BE2}" srcOrd="1" destOrd="0" parTransId="{9407D0F2-A031-47FA-8AD0-7B2A73497CCA}" sibTransId="{9B66C159-57D1-40A7-B28B-64FE2161A120}"/>
    <dgm:cxn modelId="{F1FEA86B-B5EC-44AB-AE53-D07E9A819807}" srcId="{13A84D1D-04DA-4D58-9188-F6315CF8C995}" destId="{C2F4A87E-B226-46A6-9DD6-659563666AD4}" srcOrd="2" destOrd="0" parTransId="{0D1680AB-C480-4C58-9E79-7D936D82E63B}" sibTransId="{441DEEC5-2C25-4B8A-B7E4-625EF34E1D32}"/>
    <dgm:cxn modelId="{3F432D4D-F2F7-4897-BE31-C57684AB5234}" type="presOf" srcId="{770AED19-8F3C-4117-9C85-8FE798297BE2}" destId="{9D83D557-1A7B-4B44-9B0F-B3AD25C2EAD6}" srcOrd="0" destOrd="0" presId="urn:microsoft.com/office/officeart/2005/8/layout/hierarchy3"/>
    <dgm:cxn modelId="{06950651-C35A-4EEC-85E3-E04C14A86AE6}" srcId="{8C6BC53E-ADE0-438C-ABAA-D6C8720B6417}" destId="{3913D10C-F7CB-4B36-9DE9-B712FB8BCB48}" srcOrd="0" destOrd="0" parTransId="{503F2A8F-A46D-4F35-8812-E7AEFB4D5290}" sibTransId="{B6CE7791-73C2-4C65-AEE2-AF1FCD57F99C}"/>
    <dgm:cxn modelId="{5A61EA80-1320-4355-91D0-10E946B3D839}" type="presOf" srcId="{D400F6BD-7481-45D9-91CD-ACDF90F32F9B}" destId="{2B27F322-09FF-45EC-9791-9424EF7A6C32}" srcOrd="0" destOrd="0" presId="urn:microsoft.com/office/officeart/2005/8/layout/hierarchy3"/>
    <dgm:cxn modelId="{E4A16091-6F00-46BA-ABBA-3111F75D015C}" type="presOf" srcId="{503F2A8F-A46D-4F35-8812-E7AEFB4D5290}" destId="{19143794-A395-4D5D-834E-3572158C3F22}" srcOrd="0" destOrd="0" presId="urn:microsoft.com/office/officeart/2005/8/layout/hierarchy3"/>
    <dgm:cxn modelId="{205FEE9B-81E0-4045-ABE3-46E29BE55FEE}" type="presOf" srcId="{13A84D1D-04DA-4D58-9188-F6315CF8C995}" destId="{48E9BBE5-4B4D-4CA3-8AD9-11F47ABDA4B1}" srcOrd="1" destOrd="0" presId="urn:microsoft.com/office/officeart/2005/8/layout/hierarchy3"/>
    <dgm:cxn modelId="{4632C4A4-BDBE-414D-9BFC-C0296DCF4158}" srcId="{13A84D1D-04DA-4D58-9188-F6315CF8C995}" destId="{D400F6BD-7481-45D9-91CD-ACDF90F32F9B}" srcOrd="0" destOrd="0" parTransId="{68842171-CF8B-42E3-AD2D-8B53E9613BC9}" sibTransId="{D021AAF8-982C-4B44-976F-5A1B2FB847D0}"/>
    <dgm:cxn modelId="{C3135AB5-B86D-4712-9325-E8D02AF47AAF}" type="presOf" srcId="{13A84D1D-04DA-4D58-9188-F6315CF8C995}" destId="{CB7FBC5B-5327-42A8-BF93-409A9B37E915}" srcOrd="0" destOrd="0" presId="urn:microsoft.com/office/officeart/2005/8/layout/hierarchy3"/>
    <dgm:cxn modelId="{BBC5ACBC-0F8D-4447-AB80-91C9629EBC93}" type="presOf" srcId="{597753D2-A74A-414B-A35A-AA8C8E8D1B08}" destId="{981DA738-52FA-49A2-844E-72F9F7DD000E}" srcOrd="0" destOrd="0" presId="urn:microsoft.com/office/officeart/2005/8/layout/hierarchy3"/>
    <dgm:cxn modelId="{FB71D6D4-E7D2-4BC4-A7AA-5D88E498166A}" type="presOf" srcId="{3913D10C-F7CB-4B36-9DE9-B712FB8BCB48}" destId="{30B6E5FF-35FC-4800-AB7A-44044297A103}" srcOrd="0" destOrd="0" presId="urn:microsoft.com/office/officeart/2005/8/layout/hierarchy3"/>
    <dgm:cxn modelId="{94435DE0-B1F7-4A07-A3DB-D88092D1A716}" srcId="{597753D2-A74A-414B-A35A-AA8C8E8D1B08}" destId="{13A84D1D-04DA-4D58-9188-F6315CF8C995}" srcOrd="0" destOrd="0" parTransId="{4169B32D-13E1-4A78-B2EB-A82BFDA38684}" sibTransId="{E411AC76-969F-4DB4-86CA-BCB494270A25}"/>
    <dgm:cxn modelId="{93EB6BED-8121-493E-A807-54D83F13CB94}" type="presOf" srcId="{9407D0F2-A031-47FA-8AD0-7B2A73497CCA}" destId="{A3A607F8-5D90-4EF8-ADB0-67AB8B7379AD}" srcOrd="0" destOrd="0" presId="urn:microsoft.com/office/officeart/2005/8/layout/hierarchy3"/>
    <dgm:cxn modelId="{634D66F9-7BED-4063-96AE-22AFD9878703}" type="presOf" srcId="{C2F4A87E-B226-46A6-9DD6-659563666AD4}" destId="{6512934F-FDE2-44EF-8002-50854043D64D}" srcOrd="0" destOrd="0" presId="urn:microsoft.com/office/officeart/2005/8/layout/hierarchy3"/>
    <dgm:cxn modelId="{C6EA2CDE-E8B2-4F96-9DD0-0BDEFEA7BA6F}" type="presParOf" srcId="{981DA738-52FA-49A2-844E-72F9F7DD000E}" destId="{25318207-6FE5-41D5-A015-7BDD56656D36}" srcOrd="0" destOrd="0" presId="urn:microsoft.com/office/officeart/2005/8/layout/hierarchy3"/>
    <dgm:cxn modelId="{D8B29037-F86A-4D3C-B2C7-4B97F9ECE322}" type="presParOf" srcId="{25318207-6FE5-41D5-A015-7BDD56656D36}" destId="{4E2D691D-CC03-481F-9535-FEF0D5A9764D}" srcOrd="0" destOrd="0" presId="urn:microsoft.com/office/officeart/2005/8/layout/hierarchy3"/>
    <dgm:cxn modelId="{03BC306C-6F68-4723-99BB-17A9B13FC7C5}" type="presParOf" srcId="{4E2D691D-CC03-481F-9535-FEF0D5A9764D}" destId="{CB7FBC5B-5327-42A8-BF93-409A9B37E915}" srcOrd="0" destOrd="0" presId="urn:microsoft.com/office/officeart/2005/8/layout/hierarchy3"/>
    <dgm:cxn modelId="{DF8B4401-BE8D-4E59-A231-05B81D3F34AB}" type="presParOf" srcId="{4E2D691D-CC03-481F-9535-FEF0D5A9764D}" destId="{48E9BBE5-4B4D-4CA3-8AD9-11F47ABDA4B1}" srcOrd="1" destOrd="0" presId="urn:microsoft.com/office/officeart/2005/8/layout/hierarchy3"/>
    <dgm:cxn modelId="{ADE5F429-BD61-4E65-AE33-98DC61EA904D}" type="presParOf" srcId="{25318207-6FE5-41D5-A015-7BDD56656D36}" destId="{0A0EC88D-D9FF-4D54-AFFB-4EA6334594EA}" srcOrd="1" destOrd="0" presId="urn:microsoft.com/office/officeart/2005/8/layout/hierarchy3"/>
    <dgm:cxn modelId="{BD6EFCC9-70C0-4553-AD1D-A8D5A8ED4489}" type="presParOf" srcId="{0A0EC88D-D9FF-4D54-AFFB-4EA6334594EA}" destId="{39209D15-5F81-4727-A168-1BD12433C764}" srcOrd="0" destOrd="0" presId="urn:microsoft.com/office/officeart/2005/8/layout/hierarchy3"/>
    <dgm:cxn modelId="{003CC4CB-8121-4601-B52F-1B6F366E3E89}" type="presParOf" srcId="{0A0EC88D-D9FF-4D54-AFFB-4EA6334594EA}" destId="{2B27F322-09FF-45EC-9791-9424EF7A6C32}" srcOrd="1" destOrd="0" presId="urn:microsoft.com/office/officeart/2005/8/layout/hierarchy3"/>
    <dgm:cxn modelId="{CFB3A6D2-1658-4AA7-AB74-180610542B0D}" type="presParOf" srcId="{0A0EC88D-D9FF-4D54-AFFB-4EA6334594EA}" destId="{7BDCD74D-2B5D-469E-8688-6CA50046FC30}" srcOrd="2" destOrd="0" presId="urn:microsoft.com/office/officeart/2005/8/layout/hierarchy3"/>
    <dgm:cxn modelId="{3421D248-1515-41FB-8899-8145818527E2}" type="presParOf" srcId="{0A0EC88D-D9FF-4D54-AFFB-4EA6334594EA}" destId="{8ED4A7B3-EAD8-4491-9C82-C6EB9E998C9E}" srcOrd="3" destOrd="0" presId="urn:microsoft.com/office/officeart/2005/8/layout/hierarchy3"/>
    <dgm:cxn modelId="{B1BB45F6-BFF9-4A24-A8E5-6495C4B4A44D}" type="presParOf" srcId="{0A0EC88D-D9FF-4D54-AFFB-4EA6334594EA}" destId="{43CF6B03-94D9-47D7-ACF7-91B8E75F0D5F}" srcOrd="4" destOrd="0" presId="urn:microsoft.com/office/officeart/2005/8/layout/hierarchy3"/>
    <dgm:cxn modelId="{D6BCE81B-1F13-4DA2-858E-15942F087077}" type="presParOf" srcId="{0A0EC88D-D9FF-4D54-AFFB-4EA6334594EA}" destId="{6512934F-FDE2-44EF-8002-50854043D64D}" srcOrd="5" destOrd="0" presId="urn:microsoft.com/office/officeart/2005/8/layout/hierarchy3"/>
    <dgm:cxn modelId="{4698DAB1-318E-4928-83F5-99CB9CF3CE4E}" type="presParOf" srcId="{981DA738-52FA-49A2-844E-72F9F7DD000E}" destId="{F8E1CB1C-FFAB-4241-AA9D-1785A681E87A}" srcOrd="1" destOrd="0" presId="urn:microsoft.com/office/officeart/2005/8/layout/hierarchy3"/>
    <dgm:cxn modelId="{25315136-E689-4E29-B56D-8C8BFF03E6E0}" type="presParOf" srcId="{F8E1CB1C-FFAB-4241-AA9D-1785A681E87A}" destId="{7EC429A7-05EF-4D9D-8AD5-CF7EE2495A24}" srcOrd="0" destOrd="0" presId="urn:microsoft.com/office/officeart/2005/8/layout/hierarchy3"/>
    <dgm:cxn modelId="{3448B848-1176-4221-B87D-CDD94802ADB8}" type="presParOf" srcId="{7EC429A7-05EF-4D9D-8AD5-CF7EE2495A24}" destId="{1F2AE136-58DC-424B-93B2-5A1E4F68EE98}" srcOrd="0" destOrd="0" presId="urn:microsoft.com/office/officeart/2005/8/layout/hierarchy3"/>
    <dgm:cxn modelId="{6F8C362D-9740-45AD-AEE7-A1B53BC767A5}" type="presParOf" srcId="{7EC429A7-05EF-4D9D-8AD5-CF7EE2495A24}" destId="{90F07879-10FF-4B49-B8FF-AEADB8F054FD}" srcOrd="1" destOrd="0" presId="urn:microsoft.com/office/officeart/2005/8/layout/hierarchy3"/>
    <dgm:cxn modelId="{EE7228B1-A1AB-4498-8652-458AF51EEC5F}" type="presParOf" srcId="{F8E1CB1C-FFAB-4241-AA9D-1785A681E87A}" destId="{3EB37565-4E45-4D90-9F33-0D2D83D6699E}" srcOrd="1" destOrd="0" presId="urn:microsoft.com/office/officeart/2005/8/layout/hierarchy3"/>
    <dgm:cxn modelId="{B50BE3DB-952C-45F7-97CD-2C7C82AACCC6}" type="presParOf" srcId="{3EB37565-4E45-4D90-9F33-0D2D83D6699E}" destId="{19143794-A395-4D5D-834E-3572158C3F22}" srcOrd="0" destOrd="0" presId="urn:microsoft.com/office/officeart/2005/8/layout/hierarchy3"/>
    <dgm:cxn modelId="{1D5787E8-9455-47DE-9426-E5C3FECCBADC}" type="presParOf" srcId="{3EB37565-4E45-4D90-9F33-0D2D83D6699E}" destId="{30B6E5FF-35FC-4800-AB7A-44044297A103}" srcOrd="1" destOrd="0" presId="urn:microsoft.com/office/officeart/2005/8/layout/hierarchy3"/>
    <dgm:cxn modelId="{4ADA324D-7AB5-419B-AB50-D23F225D82A6}" type="presParOf" srcId="{3EB37565-4E45-4D90-9F33-0D2D83D6699E}" destId="{A3A607F8-5D90-4EF8-ADB0-67AB8B7379AD}" srcOrd="2" destOrd="0" presId="urn:microsoft.com/office/officeart/2005/8/layout/hierarchy3"/>
    <dgm:cxn modelId="{F5F5FF83-4F30-4937-A2B9-F1D02A062B85}" type="presParOf" srcId="{3EB37565-4E45-4D90-9F33-0D2D83D6699E}" destId="{9D83D557-1A7B-4B44-9B0F-B3AD25C2EAD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7753D2-A74A-414B-A35A-AA8C8E8D1B0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13A84D1D-04DA-4D58-9188-F6315CF8C995}">
      <dgm:prSet phldrT="[Text]" custT="1"/>
      <dgm:spPr>
        <a:solidFill>
          <a:srgbClr val="8DA381"/>
        </a:solidFill>
      </dgm:spPr>
      <dgm:t>
        <a:bodyPr/>
        <a:lstStyle/>
        <a:p>
          <a:r>
            <a:rPr lang="en-GB" sz="2200" dirty="0"/>
            <a:t>Focusing on types of information </a:t>
          </a:r>
        </a:p>
      </dgm:t>
    </dgm:pt>
    <dgm:pt modelId="{4169B32D-13E1-4A78-B2EB-A82BFDA38684}" type="parTrans" cxnId="{94435DE0-B1F7-4A07-A3DB-D88092D1A716}">
      <dgm:prSet/>
      <dgm:spPr/>
      <dgm:t>
        <a:bodyPr/>
        <a:lstStyle/>
        <a:p>
          <a:endParaRPr lang="en-GB"/>
        </a:p>
      </dgm:t>
    </dgm:pt>
    <dgm:pt modelId="{E411AC76-969F-4DB4-86CA-BCB494270A25}" type="sibTrans" cxnId="{94435DE0-B1F7-4A07-A3DB-D88092D1A716}">
      <dgm:prSet/>
      <dgm:spPr/>
      <dgm:t>
        <a:bodyPr/>
        <a:lstStyle/>
        <a:p>
          <a:endParaRPr lang="en-GB"/>
        </a:p>
      </dgm:t>
    </dgm:pt>
    <dgm:pt modelId="{D400F6BD-7481-45D9-91CD-ACDF90F32F9B}">
      <dgm:prSet phldrT="[Text]" custT="1"/>
      <dgm:spPr>
        <a:ln>
          <a:solidFill>
            <a:srgbClr val="8DA381"/>
          </a:solidFill>
        </a:ln>
      </dgm:spPr>
      <dgm:t>
        <a:bodyPr anchor="t"/>
        <a:lstStyle/>
        <a:p>
          <a:pPr algn="l"/>
          <a:r>
            <a:rPr lang="en-US" sz="1800" dirty="0">
              <a:solidFill>
                <a:schemeClr val="tx1"/>
              </a:solidFill>
            </a:rPr>
            <a:t>Information about: </a:t>
          </a:r>
        </a:p>
        <a:p>
          <a:pPr marL="273050" indent="-273050" algn="l"/>
          <a:r>
            <a:rPr lang="en-GB" sz="1800" dirty="0">
              <a:solidFill>
                <a:schemeClr val="tx1"/>
              </a:solidFill>
            </a:rPr>
            <a:t>-   the reporting entity;</a:t>
          </a:r>
        </a:p>
        <a:p>
          <a:pPr marL="273050" indent="-273050" algn="l"/>
          <a:r>
            <a:rPr lang="en-GB" sz="1800" dirty="0">
              <a:solidFill>
                <a:schemeClr val="tx1"/>
              </a:solidFill>
            </a:rPr>
            <a:t>-   methods, assumptions and judgements; </a:t>
          </a:r>
        </a:p>
        <a:p>
          <a:pPr marL="273050" indent="-273050" algn="l"/>
          <a:r>
            <a:rPr lang="en-GB" sz="1800" dirty="0">
              <a:solidFill>
                <a:schemeClr val="tx1"/>
              </a:solidFill>
            </a:rPr>
            <a:t>-   items in the primary financial statements;</a:t>
          </a:r>
        </a:p>
        <a:p>
          <a:pPr marL="273050" indent="-273050" algn="l"/>
          <a:r>
            <a:rPr lang="en-GB" sz="1800" dirty="0">
              <a:solidFill>
                <a:schemeClr val="tx1"/>
              </a:solidFill>
            </a:rPr>
            <a:t>-   unrecognised items;</a:t>
          </a:r>
        </a:p>
        <a:p>
          <a:pPr marL="273050" indent="-273050" algn="l"/>
          <a:r>
            <a:rPr lang="en-GB" sz="1800" dirty="0">
              <a:solidFill>
                <a:schemeClr val="tx1"/>
              </a:solidFill>
            </a:rPr>
            <a:t>-   risks and other uncertainties</a:t>
          </a:r>
        </a:p>
        <a:p>
          <a:pPr marL="273050" indent="-273050" algn="l"/>
          <a:r>
            <a:rPr lang="en-GB" sz="1800" dirty="0">
              <a:solidFill>
                <a:schemeClr val="tx1"/>
              </a:solidFill>
            </a:rPr>
            <a:t>-   management’s stewardship;</a:t>
          </a:r>
        </a:p>
        <a:p>
          <a:pPr marL="273050" indent="-273050" algn="l"/>
          <a:r>
            <a:rPr lang="en-GB" sz="1800" dirty="0">
              <a:solidFill>
                <a:schemeClr val="tx1"/>
              </a:solidFill>
            </a:rPr>
            <a:t>-   events after the end of the reporting period.</a:t>
          </a:r>
          <a:endParaRPr lang="en-GB" sz="2000" dirty="0">
            <a:solidFill>
              <a:schemeClr val="tx1"/>
            </a:solidFill>
          </a:endParaRPr>
        </a:p>
      </dgm:t>
    </dgm:pt>
    <dgm:pt modelId="{68842171-CF8B-42E3-AD2D-8B53E9613BC9}" type="parTrans" cxnId="{4632C4A4-BDBE-414D-9BFC-C0296DCF4158}">
      <dgm:prSet/>
      <dgm:spPr>
        <a:ln>
          <a:solidFill>
            <a:srgbClr val="8DA381"/>
          </a:solidFill>
        </a:ln>
      </dgm:spPr>
      <dgm:t>
        <a:bodyPr/>
        <a:lstStyle/>
        <a:p>
          <a:endParaRPr lang="en-GB"/>
        </a:p>
      </dgm:t>
    </dgm:pt>
    <dgm:pt modelId="{D021AAF8-982C-4B44-976F-5A1B2FB847D0}" type="sibTrans" cxnId="{4632C4A4-BDBE-414D-9BFC-C0296DCF4158}">
      <dgm:prSet/>
      <dgm:spPr/>
      <dgm:t>
        <a:bodyPr/>
        <a:lstStyle/>
        <a:p>
          <a:endParaRPr lang="en-GB"/>
        </a:p>
      </dgm:t>
    </dgm:pt>
    <dgm:pt modelId="{8C6BC53E-ADE0-438C-ABAA-D6C8720B6417}">
      <dgm:prSet phldrT="[Text]" custT="1"/>
      <dgm:spPr>
        <a:solidFill>
          <a:srgbClr val="8DA381"/>
        </a:solidFill>
      </dgm:spPr>
      <dgm:t>
        <a:bodyPr/>
        <a:lstStyle/>
        <a:p>
          <a:r>
            <a:rPr lang="en-GB" sz="2200" dirty="0"/>
            <a:t>Example of centralised disclosure objective</a:t>
          </a:r>
        </a:p>
      </dgm:t>
    </dgm:pt>
    <dgm:pt modelId="{A30CA3FB-5E4C-48AD-A161-01939F63F246}" type="parTrans" cxnId="{C5800103-9354-456E-A257-F342233302EC}">
      <dgm:prSet/>
      <dgm:spPr/>
      <dgm:t>
        <a:bodyPr/>
        <a:lstStyle/>
        <a:p>
          <a:endParaRPr lang="en-GB"/>
        </a:p>
      </dgm:t>
    </dgm:pt>
    <dgm:pt modelId="{E0C3DE13-1DEA-4458-BB3D-0F493EE54CC5}" type="sibTrans" cxnId="{C5800103-9354-456E-A257-F342233302EC}">
      <dgm:prSet/>
      <dgm:spPr/>
      <dgm:t>
        <a:bodyPr/>
        <a:lstStyle/>
        <a:p>
          <a:endParaRPr lang="en-GB"/>
        </a:p>
      </dgm:t>
    </dgm:pt>
    <dgm:pt modelId="{770AED19-8F3C-4117-9C85-8FE798297BE2}">
      <dgm:prSet phldrT="[Text]" custT="1"/>
      <dgm:spPr>
        <a:ln>
          <a:solidFill>
            <a:srgbClr val="8DA381"/>
          </a:solidFill>
        </a:ln>
      </dgm:spPr>
      <dgm:t>
        <a:bodyPr/>
        <a:lstStyle/>
        <a:p>
          <a:pPr algn="ctr"/>
          <a:r>
            <a:rPr lang="en-GB" sz="2000" dirty="0">
              <a:solidFill>
                <a:schemeClr val="tx1"/>
              </a:solidFill>
            </a:rPr>
            <a:t>Disclose information about changes in an entity’s investment in property, plant and equipment for users to understand how transactions and events during the reporting period have changed the entity’s financial position, financial performance or cash flows. </a:t>
          </a:r>
        </a:p>
      </dgm:t>
    </dgm:pt>
    <dgm:pt modelId="{9407D0F2-A031-47FA-8AD0-7B2A73497CCA}" type="parTrans" cxnId="{A82CDA4A-6477-4838-A860-722D3360195B}">
      <dgm:prSet/>
      <dgm:spPr>
        <a:ln>
          <a:solidFill>
            <a:srgbClr val="8DA381"/>
          </a:solidFill>
        </a:ln>
      </dgm:spPr>
      <dgm:t>
        <a:bodyPr/>
        <a:lstStyle/>
        <a:p>
          <a:endParaRPr lang="en-GB"/>
        </a:p>
      </dgm:t>
    </dgm:pt>
    <dgm:pt modelId="{9B66C159-57D1-40A7-B28B-64FE2161A120}" type="sibTrans" cxnId="{A82CDA4A-6477-4838-A860-722D3360195B}">
      <dgm:prSet/>
      <dgm:spPr/>
      <dgm:t>
        <a:bodyPr/>
        <a:lstStyle/>
        <a:p>
          <a:endParaRPr lang="en-GB"/>
        </a:p>
      </dgm:t>
    </dgm:pt>
    <dgm:pt modelId="{981DA738-52FA-49A2-844E-72F9F7DD000E}" type="pres">
      <dgm:prSet presAssocID="{597753D2-A74A-414B-A35A-AA8C8E8D1B08}" presName="diagram" presStyleCnt="0">
        <dgm:presLayoutVars>
          <dgm:chPref val="1"/>
          <dgm:dir/>
          <dgm:animOne val="branch"/>
          <dgm:animLvl val="lvl"/>
          <dgm:resizeHandles/>
        </dgm:presLayoutVars>
      </dgm:prSet>
      <dgm:spPr/>
    </dgm:pt>
    <dgm:pt modelId="{25318207-6FE5-41D5-A015-7BDD56656D36}" type="pres">
      <dgm:prSet presAssocID="{13A84D1D-04DA-4D58-9188-F6315CF8C995}" presName="root" presStyleCnt="0"/>
      <dgm:spPr/>
    </dgm:pt>
    <dgm:pt modelId="{4E2D691D-CC03-481F-9535-FEF0D5A9764D}" type="pres">
      <dgm:prSet presAssocID="{13A84D1D-04DA-4D58-9188-F6315CF8C995}" presName="rootComposite" presStyleCnt="0"/>
      <dgm:spPr/>
    </dgm:pt>
    <dgm:pt modelId="{CB7FBC5B-5327-42A8-BF93-409A9B37E915}" type="pres">
      <dgm:prSet presAssocID="{13A84D1D-04DA-4D58-9188-F6315CF8C995}" presName="rootText" presStyleLbl="node1" presStyleIdx="0" presStyleCnt="2" custScaleX="151791" custScaleY="65663" custLinFactNeighborX="-18063" custLinFactNeighborY="-163"/>
      <dgm:spPr/>
    </dgm:pt>
    <dgm:pt modelId="{48E9BBE5-4B4D-4CA3-8AD9-11F47ABDA4B1}" type="pres">
      <dgm:prSet presAssocID="{13A84D1D-04DA-4D58-9188-F6315CF8C995}" presName="rootConnector" presStyleLbl="node1" presStyleIdx="0" presStyleCnt="2"/>
      <dgm:spPr/>
    </dgm:pt>
    <dgm:pt modelId="{0A0EC88D-D9FF-4D54-AFFB-4EA6334594EA}" type="pres">
      <dgm:prSet presAssocID="{13A84D1D-04DA-4D58-9188-F6315CF8C995}" presName="childShape" presStyleCnt="0"/>
      <dgm:spPr/>
    </dgm:pt>
    <dgm:pt modelId="{39209D15-5F81-4727-A168-1BD12433C764}" type="pres">
      <dgm:prSet presAssocID="{68842171-CF8B-42E3-AD2D-8B53E9613BC9}" presName="Name13" presStyleLbl="parChTrans1D2" presStyleIdx="0" presStyleCnt="2"/>
      <dgm:spPr/>
    </dgm:pt>
    <dgm:pt modelId="{2B27F322-09FF-45EC-9791-9424EF7A6C32}" type="pres">
      <dgm:prSet presAssocID="{D400F6BD-7481-45D9-91CD-ACDF90F32F9B}" presName="childText" presStyleLbl="bgAcc1" presStyleIdx="0" presStyleCnt="2" custScaleX="151704" custScaleY="331498" custLinFactNeighborX="-18320" custLinFactNeighborY="-14561">
        <dgm:presLayoutVars>
          <dgm:bulletEnabled val="1"/>
        </dgm:presLayoutVars>
      </dgm:prSet>
      <dgm:spPr/>
    </dgm:pt>
    <dgm:pt modelId="{F8E1CB1C-FFAB-4241-AA9D-1785A681E87A}" type="pres">
      <dgm:prSet presAssocID="{8C6BC53E-ADE0-438C-ABAA-D6C8720B6417}" presName="root" presStyleCnt="0"/>
      <dgm:spPr/>
    </dgm:pt>
    <dgm:pt modelId="{7EC429A7-05EF-4D9D-8AD5-CF7EE2495A24}" type="pres">
      <dgm:prSet presAssocID="{8C6BC53E-ADE0-438C-ABAA-D6C8720B6417}" presName="rootComposite" presStyleCnt="0"/>
      <dgm:spPr/>
    </dgm:pt>
    <dgm:pt modelId="{1F2AE136-58DC-424B-93B2-5A1E4F68EE98}" type="pres">
      <dgm:prSet presAssocID="{8C6BC53E-ADE0-438C-ABAA-D6C8720B6417}" presName="rootText" presStyleLbl="node1" presStyleIdx="1" presStyleCnt="2" custScaleX="200488" custScaleY="64504" custLinFactNeighborX="3063" custLinFactNeighborY="-190"/>
      <dgm:spPr/>
    </dgm:pt>
    <dgm:pt modelId="{90F07879-10FF-4B49-B8FF-AEADB8F054FD}" type="pres">
      <dgm:prSet presAssocID="{8C6BC53E-ADE0-438C-ABAA-D6C8720B6417}" presName="rootConnector" presStyleLbl="node1" presStyleIdx="1" presStyleCnt="2"/>
      <dgm:spPr/>
    </dgm:pt>
    <dgm:pt modelId="{3EB37565-4E45-4D90-9F33-0D2D83D6699E}" type="pres">
      <dgm:prSet presAssocID="{8C6BC53E-ADE0-438C-ABAA-D6C8720B6417}" presName="childShape" presStyleCnt="0"/>
      <dgm:spPr/>
    </dgm:pt>
    <dgm:pt modelId="{A3A607F8-5D90-4EF8-ADB0-67AB8B7379AD}" type="pres">
      <dgm:prSet presAssocID="{9407D0F2-A031-47FA-8AD0-7B2A73497CCA}" presName="Name13" presStyleLbl="parChTrans1D2" presStyleIdx="1" presStyleCnt="2"/>
      <dgm:spPr/>
    </dgm:pt>
    <dgm:pt modelId="{9D83D557-1A7B-4B44-9B0F-B3AD25C2EAD6}" type="pres">
      <dgm:prSet presAssocID="{770AED19-8F3C-4117-9C85-8FE798297BE2}" presName="childText" presStyleLbl="bgAcc1" presStyleIdx="1" presStyleCnt="2" custScaleX="199265" custScaleY="219315" custLinFactNeighborX="-4842" custLinFactNeighborY="29525">
        <dgm:presLayoutVars>
          <dgm:bulletEnabled val="1"/>
        </dgm:presLayoutVars>
      </dgm:prSet>
      <dgm:spPr/>
    </dgm:pt>
  </dgm:ptLst>
  <dgm:cxnLst>
    <dgm:cxn modelId="{C5800103-9354-456E-A257-F342233302EC}" srcId="{597753D2-A74A-414B-A35A-AA8C8E8D1B08}" destId="{8C6BC53E-ADE0-438C-ABAA-D6C8720B6417}" srcOrd="1" destOrd="0" parTransId="{A30CA3FB-5E4C-48AD-A161-01939F63F246}" sibTransId="{E0C3DE13-1DEA-4458-BB3D-0F493EE54CC5}"/>
    <dgm:cxn modelId="{2338500A-259A-42AD-9447-81BF737AB12A}" type="presOf" srcId="{8C6BC53E-ADE0-438C-ABAA-D6C8720B6417}" destId="{1F2AE136-58DC-424B-93B2-5A1E4F68EE98}" srcOrd="0" destOrd="0" presId="urn:microsoft.com/office/officeart/2005/8/layout/hierarchy3"/>
    <dgm:cxn modelId="{4E756626-41D1-44DA-83A7-32D4EE3B219E}" type="presOf" srcId="{597753D2-A74A-414B-A35A-AA8C8E8D1B08}" destId="{981DA738-52FA-49A2-844E-72F9F7DD000E}" srcOrd="0" destOrd="0" presId="urn:microsoft.com/office/officeart/2005/8/layout/hierarchy3"/>
    <dgm:cxn modelId="{D0980033-4C84-4C2F-9890-BDE65840576B}" type="presOf" srcId="{D400F6BD-7481-45D9-91CD-ACDF90F32F9B}" destId="{2B27F322-09FF-45EC-9791-9424EF7A6C32}" srcOrd="0" destOrd="0" presId="urn:microsoft.com/office/officeart/2005/8/layout/hierarchy3"/>
    <dgm:cxn modelId="{A82CDA4A-6477-4838-A860-722D3360195B}" srcId="{8C6BC53E-ADE0-438C-ABAA-D6C8720B6417}" destId="{770AED19-8F3C-4117-9C85-8FE798297BE2}" srcOrd="0" destOrd="0" parTransId="{9407D0F2-A031-47FA-8AD0-7B2A73497CCA}" sibTransId="{9B66C159-57D1-40A7-B28B-64FE2161A120}"/>
    <dgm:cxn modelId="{96FA5253-6E98-4035-8AFE-87D0858AF47F}" type="presOf" srcId="{13A84D1D-04DA-4D58-9188-F6315CF8C995}" destId="{48E9BBE5-4B4D-4CA3-8AD9-11F47ABDA4B1}" srcOrd="1" destOrd="0" presId="urn:microsoft.com/office/officeart/2005/8/layout/hierarchy3"/>
    <dgm:cxn modelId="{BE786557-CA1E-4C66-A3C7-C7D704215C0B}" type="presOf" srcId="{13A84D1D-04DA-4D58-9188-F6315CF8C995}" destId="{CB7FBC5B-5327-42A8-BF93-409A9B37E915}" srcOrd="0" destOrd="0" presId="urn:microsoft.com/office/officeart/2005/8/layout/hierarchy3"/>
    <dgm:cxn modelId="{A9423659-415E-4D53-8B6D-BBCD7FB43473}" type="presOf" srcId="{770AED19-8F3C-4117-9C85-8FE798297BE2}" destId="{9D83D557-1A7B-4B44-9B0F-B3AD25C2EAD6}" srcOrd="0" destOrd="0" presId="urn:microsoft.com/office/officeart/2005/8/layout/hierarchy3"/>
    <dgm:cxn modelId="{4632C4A4-BDBE-414D-9BFC-C0296DCF4158}" srcId="{13A84D1D-04DA-4D58-9188-F6315CF8C995}" destId="{D400F6BD-7481-45D9-91CD-ACDF90F32F9B}" srcOrd="0" destOrd="0" parTransId="{68842171-CF8B-42E3-AD2D-8B53E9613BC9}" sibTransId="{D021AAF8-982C-4B44-976F-5A1B2FB847D0}"/>
    <dgm:cxn modelId="{74BD02B5-543D-4F87-B431-E30EF597AF1B}" type="presOf" srcId="{9407D0F2-A031-47FA-8AD0-7B2A73497CCA}" destId="{A3A607F8-5D90-4EF8-ADB0-67AB8B7379AD}" srcOrd="0" destOrd="0" presId="urn:microsoft.com/office/officeart/2005/8/layout/hierarchy3"/>
    <dgm:cxn modelId="{3260DDC6-6D45-4C0B-98DB-386FB0C32BF0}" type="presOf" srcId="{8C6BC53E-ADE0-438C-ABAA-D6C8720B6417}" destId="{90F07879-10FF-4B49-B8FF-AEADB8F054FD}" srcOrd="1" destOrd="0" presId="urn:microsoft.com/office/officeart/2005/8/layout/hierarchy3"/>
    <dgm:cxn modelId="{15F8AFCC-7B45-498C-A1AF-4F518F51D60D}" type="presOf" srcId="{68842171-CF8B-42E3-AD2D-8B53E9613BC9}" destId="{39209D15-5F81-4727-A168-1BD12433C764}" srcOrd="0" destOrd="0" presId="urn:microsoft.com/office/officeart/2005/8/layout/hierarchy3"/>
    <dgm:cxn modelId="{94435DE0-B1F7-4A07-A3DB-D88092D1A716}" srcId="{597753D2-A74A-414B-A35A-AA8C8E8D1B08}" destId="{13A84D1D-04DA-4D58-9188-F6315CF8C995}" srcOrd="0" destOrd="0" parTransId="{4169B32D-13E1-4A78-B2EB-A82BFDA38684}" sibTransId="{E411AC76-969F-4DB4-86CA-BCB494270A25}"/>
    <dgm:cxn modelId="{A8F20AC7-FA7C-44D8-B827-AE03E43874E8}" type="presParOf" srcId="{981DA738-52FA-49A2-844E-72F9F7DD000E}" destId="{25318207-6FE5-41D5-A015-7BDD56656D36}" srcOrd="0" destOrd="0" presId="urn:microsoft.com/office/officeart/2005/8/layout/hierarchy3"/>
    <dgm:cxn modelId="{98389E76-DC44-48A4-B8B2-33E67567308D}" type="presParOf" srcId="{25318207-6FE5-41D5-A015-7BDD56656D36}" destId="{4E2D691D-CC03-481F-9535-FEF0D5A9764D}" srcOrd="0" destOrd="0" presId="urn:microsoft.com/office/officeart/2005/8/layout/hierarchy3"/>
    <dgm:cxn modelId="{105A2C7F-5213-4A37-9341-A33201DB2633}" type="presParOf" srcId="{4E2D691D-CC03-481F-9535-FEF0D5A9764D}" destId="{CB7FBC5B-5327-42A8-BF93-409A9B37E915}" srcOrd="0" destOrd="0" presId="urn:microsoft.com/office/officeart/2005/8/layout/hierarchy3"/>
    <dgm:cxn modelId="{E571DC4A-3E09-4FFC-87F8-60A4F5A81B5D}" type="presParOf" srcId="{4E2D691D-CC03-481F-9535-FEF0D5A9764D}" destId="{48E9BBE5-4B4D-4CA3-8AD9-11F47ABDA4B1}" srcOrd="1" destOrd="0" presId="urn:microsoft.com/office/officeart/2005/8/layout/hierarchy3"/>
    <dgm:cxn modelId="{83D43580-38EE-43BF-AE76-E212915867A2}" type="presParOf" srcId="{25318207-6FE5-41D5-A015-7BDD56656D36}" destId="{0A0EC88D-D9FF-4D54-AFFB-4EA6334594EA}" srcOrd="1" destOrd="0" presId="urn:microsoft.com/office/officeart/2005/8/layout/hierarchy3"/>
    <dgm:cxn modelId="{2415DA91-3D21-4634-B6CD-F9C909CA5DF0}" type="presParOf" srcId="{0A0EC88D-D9FF-4D54-AFFB-4EA6334594EA}" destId="{39209D15-5F81-4727-A168-1BD12433C764}" srcOrd="0" destOrd="0" presId="urn:microsoft.com/office/officeart/2005/8/layout/hierarchy3"/>
    <dgm:cxn modelId="{E1AD664D-1626-4F42-90F9-961D11A8B81F}" type="presParOf" srcId="{0A0EC88D-D9FF-4D54-AFFB-4EA6334594EA}" destId="{2B27F322-09FF-45EC-9791-9424EF7A6C32}" srcOrd="1" destOrd="0" presId="urn:microsoft.com/office/officeart/2005/8/layout/hierarchy3"/>
    <dgm:cxn modelId="{8F4838C0-4205-4FAC-BABC-36C85766C241}" type="presParOf" srcId="{981DA738-52FA-49A2-844E-72F9F7DD000E}" destId="{F8E1CB1C-FFAB-4241-AA9D-1785A681E87A}" srcOrd="1" destOrd="0" presId="urn:microsoft.com/office/officeart/2005/8/layout/hierarchy3"/>
    <dgm:cxn modelId="{FEF75700-8678-423E-B768-0FDFEA017B5B}" type="presParOf" srcId="{F8E1CB1C-FFAB-4241-AA9D-1785A681E87A}" destId="{7EC429A7-05EF-4D9D-8AD5-CF7EE2495A24}" srcOrd="0" destOrd="0" presId="urn:microsoft.com/office/officeart/2005/8/layout/hierarchy3"/>
    <dgm:cxn modelId="{41C7785F-E2C7-4445-BC14-7D8995981186}" type="presParOf" srcId="{7EC429A7-05EF-4D9D-8AD5-CF7EE2495A24}" destId="{1F2AE136-58DC-424B-93B2-5A1E4F68EE98}" srcOrd="0" destOrd="0" presId="urn:microsoft.com/office/officeart/2005/8/layout/hierarchy3"/>
    <dgm:cxn modelId="{DB42FF4F-4FAD-462B-A0F3-569FCAC3E534}" type="presParOf" srcId="{7EC429A7-05EF-4D9D-8AD5-CF7EE2495A24}" destId="{90F07879-10FF-4B49-B8FF-AEADB8F054FD}" srcOrd="1" destOrd="0" presId="urn:microsoft.com/office/officeart/2005/8/layout/hierarchy3"/>
    <dgm:cxn modelId="{E23527F6-94EC-485B-8BB7-CA28F461B86E}" type="presParOf" srcId="{F8E1CB1C-FFAB-4241-AA9D-1785A681E87A}" destId="{3EB37565-4E45-4D90-9F33-0D2D83D6699E}" srcOrd="1" destOrd="0" presId="urn:microsoft.com/office/officeart/2005/8/layout/hierarchy3"/>
    <dgm:cxn modelId="{8B9AB5C3-36D6-4BCB-8248-8B15B33A5200}" type="presParOf" srcId="{3EB37565-4E45-4D90-9F33-0D2D83D6699E}" destId="{A3A607F8-5D90-4EF8-ADB0-67AB8B7379AD}" srcOrd="0" destOrd="0" presId="urn:microsoft.com/office/officeart/2005/8/layout/hierarchy3"/>
    <dgm:cxn modelId="{3AE4AC96-9C54-46BC-91F0-B78D4CF4BFD5}" type="presParOf" srcId="{3EB37565-4E45-4D90-9F33-0D2D83D6699E}" destId="{9D83D557-1A7B-4B44-9B0F-B3AD25C2EAD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7753D2-A74A-414B-A35A-AA8C8E8D1B0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13A84D1D-04DA-4D58-9188-F6315CF8C995}">
      <dgm:prSet phldrT="[Text]" custT="1"/>
      <dgm:spPr>
        <a:solidFill>
          <a:srgbClr val="8DA381"/>
        </a:solidFill>
      </dgm:spPr>
      <dgm:t>
        <a:bodyPr/>
        <a:lstStyle/>
        <a:p>
          <a:r>
            <a:rPr lang="en-GB" sz="2200" dirty="0"/>
            <a:t>Focusing on entity’s activities </a:t>
          </a:r>
        </a:p>
      </dgm:t>
    </dgm:pt>
    <dgm:pt modelId="{4169B32D-13E1-4A78-B2EB-A82BFDA38684}" type="parTrans" cxnId="{94435DE0-B1F7-4A07-A3DB-D88092D1A716}">
      <dgm:prSet/>
      <dgm:spPr/>
      <dgm:t>
        <a:bodyPr/>
        <a:lstStyle/>
        <a:p>
          <a:endParaRPr lang="en-GB"/>
        </a:p>
      </dgm:t>
    </dgm:pt>
    <dgm:pt modelId="{E411AC76-969F-4DB4-86CA-BCB494270A25}" type="sibTrans" cxnId="{94435DE0-B1F7-4A07-A3DB-D88092D1A716}">
      <dgm:prSet/>
      <dgm:spPr/>
      <dgm:t>
        <a:bodyPr/>
        <a:lstStyle/>
        <a:p>
          <a:endParaRPr lang="en-GB"/>
        </a:p>
      </dgm:t>
    </dgm:pt>
    <dgm:pt modelId="{D400F6BD-7481-45D9-91CD-ACDF90F32F9B}">
      <dgm:prSet phldrT="[Text]" custT="1"/>
      <dgm:spPr>
        <a:ln>
          <a:solidFill>
            <a:srgbClr val="8DA381"/>
          </a:solidFill>
        </a:ln>
      </dgm:spPr>
      <dgm:t>
        <a:bodyPr anchor="t"/>
        <a:lstStyle/>
        <a:p>
          <a:pPr algn="l"/>
          <a:r>
            <a:rPr lang="en-US" sz="1800" dirty="0">
              <a:solidFill>
                <a:schemeClr val="tx1"/>
              </a:solidFill>
            </a:rPr>
            <a:t>Information about: </a:t>
          </a:r>
        </a:p>
        <a:p>
          <a:pPr marL="273050" indent="-273050" algn="l"/>
          <a:r>
            <a:rPr lang="en-GB" sz="1800" dirty="0">
              <a:solidFill>
                <a:schemeClr val="tx1"/>
              </a:solidFill>
            </a:rPr>
            <a:t>-   the reporting entity;</a:t>
          </a:r>
        </a:p>
        <a:p>
          <a:pPr marL="273050" indent="-273050" algn="l"/>
          <a:r>
            <a:rPr lang="en-GB" sz="1800" dirty="0">
              <a:solidFill>
                <a:schemeClr val="tx1"/>
              </a:solidFill>
            </a:rPr>
            <a:t>-   methods, assumptions and judgements; </a:t>
          </a:r>
        </a:p>
        <a:p>
          <a:pPr marL="273050" indent="-273050" algn="l"/>
          <a:r>
            <a:rPr lang="en-GB" sz="1800" dirty="0">
              <a:solidFill>
                <a:schemeClr val="tx1"/>
              </a:solidFill>
            </a:rPr>
            <a:t>-   operating and investing activities; </a:t>
          </a:r>
        </a:p>
        <a:p>
          <a:pPr marL="273050" indent="-273050" algn="l"/>
          <a:r>
            <a:rPr lang="en-GB" sz="1800" dirty="0">
              <a:solidFill>
                <a:schemeClr val="tx1"/>
              </a:solidFill>
            </a:rPr>
            <a:t>-   financing activities; </a:t>
          </a:r>
        </a:p>
        <a:p>
          <a:pPr marL="273050" indent="-273050" algn="l"/>
          <a:r>
            <a:rPr lang="en-GB" sz="1800" dirty="0">
              <a:solidFill>
                <a:schemeClr val="tx1"/>
              </a:solidFill>
            </a:rPr>
            <a:t>- 	discontinued operations; and</a:t>
          </a:r>
        </a:p>
        <a:p>
          <a:pPr marL="273050" indent="-273050" algn="l"/>
          <a:r>
            <a:rPr lang="en-GB" sz="1800" dirty="0">
              <a:solidFill>
                <a:schemeClr val="tx1"/>
              </a:solidFill>
            </a:rPr>
            <a:t>- 	taxation. </a:t>
          </a:r>
        </a:p>
      </dgm:t>
    </dgm:pt>
    <dgm:pt modelId="{68842171-CF8B-42E3-AD2D-8B53E9613BC9}" type="parTrans" cxnId="{4632C4A4-BDBE-414D-9BFC-C0296DCF4158}">
      <dgm:prSet/>
      <dgm:spPr>
        <a:ln>
          <a:solidFill>
            <a:srgbClr val="8DA381"/>
          </a:solidFill>
        </a:ln>
      </dgm:spPr>
      <dgm:t>
        <a:bodyPr/>
        <a:lstStyle/>
        <a:p>
          <a:endParaRPr lang="en-GB"/>
        </a:p>
      </dgm:t>
    </dgm:pt>
    <dgm:pt modelId="{D021AAF8-982C-4B44-976F-5A1B2FB847D0}" type="sibTrans" cxnId="{4632C4A4-BDBE-414D-9BFC-C0296DCF4158}">
      <dgm:prSet/>
      <dgm:spPr/>
      <dgm:t>
        <a:bodyPr/>
        <a:lstStyle/>
        <a:p>
          <a:endParaRPr lang="en-GB"/>
        </a:p>
      </dgm:t>
    </dgm:pt>
    <dgm:pt modelId="{8C6BC53E-ADE0-438C-ABAA-D6C8720B6417}">
      <dgm:prSet phldrT="[Text]" custT="1"/>
      <dgm:spPr>
        <a:solidFill>
          <a:srgbClr val="8DA381"/>
        </a:solidFill>
      </dgm:spPr>
      <dgm:t>
        <a:bodyPr/>
        <a:lstStyle/>
        <a:p>
          <a:r>
            <a:rPr lang="en-GB" sz="2200" dirty="0"/>
            <a:t>Example of centralised disclosure objective</a:t>
          </a:r>
        </a:p>
      </dgm:t>
    </dgm:pt>
    <dgm:pt modelId="{A30CA3FB-5E4C-48AD-A161-01939F63F246}" type="parTrans" cxnId="{C5800103-9354-456E-A257-F342233302EC}">
      <dgm:prSet/>
      <dgm:spPr/>
      <dgm:t>
        <a:bodyPr/>
        <a:lstStyle/>
        <a:p>
          <a:endParaRPr lang="en-GB"/>
        </a:p>
      </dgm:t>
    </dgm:pt>
    <dgm:pt modelId="{E0C3DE13-1DEA-4458-BB3D-0F493EE54CC5}" type="sibTrans" cxnId="{C5800103-9354-456E-A257-F342233302EC}">
      <dgm:prSet/>
      <dgm:spPr/>
      <dgm:t>
        <a:bodyPr/>
        <a:lstStyle/>
        <a:p>
          <a:endParaRPr lang="en-GB"/>
        </a:p>
      </dgm:t>
    </dgm:pt>
    <dgm:pt modelId="{770AED19-8F3C-4117-9C85-8FE798297BE2}">
      <dgm:prSet phldrT="[Text]" custT="1"/>
      <dgm:spPr>
        <a:ln>
          <a:solidFill>
            <a:srgbClr val="8DA381"/>
          </a:solidFill>
        </a:ln>
      </dgm:spPr>
      <dgm:t>
        <a:bodyPr/>
        <a:lstStyle/>
        <a:p>
          <a:pPr algn="ctr"/>
          <a:r>
            <a:rPr lang="en-GB" sz="2000" dirty="0">
              <a:solidFill>
                <a:schemeClr val="tx1"/>
              </a:solidFill>
            </a:rPr>
            <a:t>An entity shall provide disclosures that enable users of financial statements to evaluate changes arising from financing activities, including both changes arising from cash flows and non-cash changes. [*]</a:t>
          </a:r>
        </a:p>
      </dgm:t>
    </dgm:pt>
    <dgm:pt modelId="{9407D0F2-A031-47FA-8AD0-7B2A73497CCA}" type="parTrans" cxnId="{A82CDA4A-6477-4838-A860-722D3360195B}">
      <dgm:prSet/>
      <dgm:spPr>
        <a:ln>
          <a:solidFill>
            <a:srgbClr val="8DA381"/>
          </a:solidFill>
        </a:ln>
      </dgm:spPr>
      <dgm:t>
        <a:bodyPr/>
        <a:lstStyle/>
        <a:p>
          <a:endParaRPr lang="en-GB"/>
        </a:p>
      </dgm:t>
    </dgm:pt>
    <dgm:pt modelId="{9B66C159-57D1-40A7-B28B-64FE2161A120}" type="sibTrans" cxnId="{A82CDA4A-6477-4838-A860-722D3360195B}">
      <dgm:prSet/>
      <dgm:spPr/>
      <dgm:t>
        <a:bodyPr/>
        <a:lstStyle/>
        <a:p>
          <a:endParaRPr lang="en-GB"/>
        </a:p>
      </dgm:t>
    </dgm:pt>
    <dgm:pt modelId="{981DA738-52FA-49A2-844E-72F9F7DD000E}" type="pres">
      <dgm:prSet presAssocID="{597753D2-A74A-414B-A35A-AA8C8E8D1B08}" presName="diagram" presStyleCnt="0">
        <dgm:presLayoutVars>
          <dgm:chPref val="1"/>
          <dgm:dir/>
          <dgm:animOne val="branch"/>
          <dgm:animLvl val="lvl"/>
          <dgm:resizeHandles/>
        </dgm:presLayoutVars>
      </dgm:prSet>
      <dgm:spPr/>
    </dgm:pt>
    <dgm:pt modelId="{25318207-6FE5-41D5-A015-7BDD56656D36}" type="pres">
      <dgm:prSet presAssocID="{13A84D1D-04DA-4D58-9188-F6315CF8C995}" presName="root" presStyleCnt="0"/>
      <dgm:spPr/>
    </dgm:pt>
    <dgm:pt modelId="{4E2D691D-CC03-481F-9535-FEF0D5A9764D}" type="pres">
      <dgm:prSet presAssocID="{13A84D1D-04DA-4D58-9188-F6315CF8C995}" presName="rootComposite" presStyleCnt="0"/>
      <dgm:spPr/>
    </dgm:pt>
    <dgm:pt modelId="{CB7FBC5B-5327-42A8-BF93-409A9B37E915}" type="pres">
      <dgm:prSet presAssocID="{13A84D1D-04DA-4D58-9188-F6315CF8C995}" presName="rootText" presStyleLbl="node1" presStyleIdx="0" presStyleCnt="2" custScaleX="151791" custScaleY="65663" custLinFactNeighborX="-18063" custLinFactNeighborY="-163"/>
      <dgm:spPr/>
    </dgm:pt>
    <dgm:pt modelId="{48E9BBE5-4B4D-4CA3-8AD9-11F47ABDA4B1}" type="pres">
      <dgm:prSet presAssocID="{13A84D1D-04DA-4D58-9188-F6315CF8C995}" presName="rootConnector" presStyleLbl="node1" presStyleIdx="0" presStyleCnt="2"/>
      <dgm:spPr/>
    </dgm:pt>
    <dgm:pt modelId="{0A0EC88D-D9FF-4D54-AFFB-4EA6334594EA}" type="pres">
      <dgm:prSet presAssocID="{13A84D1D-04DA-4D58-9188-F6315CF8C995}" presName="childShape" presStyleCnt="0"/>
      <dgm:spPr/>
    </dgm:pt>
    <dgm:pt modelId="{39209D15-5F81-4727-A168-1BD12433C764}" type="pres">
      <dgm:prSet presAssocID="{68842171-CF8B-42E3-AD2D-8B53E9613BC9}" presName="Name13" presStyleLbl="parChTrans1D2" presStyleIdx="0" presStyleCnt="2"/>
      <dgm:spPr/>
    </dgm:pt>
    <dgm:pt modelId="{2B27F322-09FF-45EC-9791-9424EF7A6C32}" type="pres">
      <dgm:prSet presAssocID="{D400F6BD-7481-45D9-91CD-ACDF90F32F9B}" presName="childText" presStyleLbl="bgAcc1" presStyleIdx="0" presStyleCnt="2" custScaleX="151704" custScaleY="331498" custLinFactNeighborX="-18320" custLinFactNeighborY="-14561">
        <dgm:presLayoutVars>
          <dgm:bulletEnabled val="1"/>
        </dgm:presLayoutVars>
      </dgm:prSet>
      <dgm:spPr/>
    </dgm:pt>
    <dgm:pt modelId="{F8E1CB1C-FFAB-4241-AA9D-1785A681E87A}" type="pres">
      <dgm:prSet presAssocID="{8C6BC53E-ADE0-438C-ABAA-D6C8720B6417}" presName="root" presStyleCnt="0"/>
      <dgm:spPr/>
    </dgm:pt>
    <dgm:pt modelId="{7EC429A7-05EF-4D9D-8AD5-CF7EE2495A24}" type="pres">
      <dgm:prSet presAssocID="{8C6BC53E-ADE0-438C-ABAA-D6C8720B6417}" presName="rootComposite" presStyleCnt="0"/>
      <dgm:spPr/>
    </dgm:pt>
    <dgm:pt modelId="{1F2AE136-58DC-424B-93B2-5A1E4F68EE98}" type="pres">
      <dgm:prSet presAssocID="{8C6BC53E-ADE0-438C-ABAA-D6C8720B6417}" presName="rootText" presStyleLbl="node1" presStyleIdx="1" presStyleCnt="2" custScaleX="200488" custScaleY="64504" custLinFactNeighborX="3063" custLinFactNeighborY="-190"/>
      <dgm:spPr/>
    </dgm:pt>
    <dgm:pt modelId="{90F07879-10FF-4B49-B8FF-AEADB8F054FD}" type="pres">
      <dgm:prSet presAssocID="{8C6BC53E-ADE0-438C-ABAA-D6C8720B6417}" presName="rootConnector" presStyleLbl="node1" presStyleIdx="1" presStyleCnt="2"/>
      <dgm:spPr/>
    </dgm:pt>
    <dgm:pt modelId="{3EB37565-4E45-4D90-9F33-0D2D83D6699E}" type="pres">
      <dgm:prSet presAssocID="{8C6BC53E-ADE0-438C-ABAA-D6C8720B6417}" presName="childShape" presStyleCnt="0"/>
      <dgm:spPr/>
    </dgm:pt>
    <dgm:pt modelId="{A3A607F8-5D90-4EF8-ADB0-67AB8B7379AD}" type="pres">
      <dgm:prSet presAssocID="{9407D0F2-A031-47FA-8AD0-7B2A73497CCA}" presName="Name13" presStyleLbl="parChTrans1D2" presStyleIdx="1" presStyleCnt="2"/>
      <dgm:spPr/>
    </dgm:pt>
    <dgm:pt modelId="{9D83D557-1A7B-4B44-9B0F-B3AD25C2EAD6}" type="pres">
      <dgm:prSet presAssocID="{770AED19-8F3C-4117-9C85-8FE798297BE2}" presName="childText" presStyleLbl="bgAcc1" presStyleIdx="1" presStyleCnt="2" custScaleX="199265" custScaleY="219315" custLinFactNeighborX="-2278" custLinFactNeighborY="68759">
        <dgm:presLayoutVars>
          <dgm:bulletEnabled val="1"/>
        </dgm:presLayoutVars>
      </dgm:prSet>
      <dgm:spPr/>
    </dgm:pt>
  </dgm:ptLst>
  <dgm:cxnLst>
    <dgm:cxn modelId="{C5800103-9354-456E-A257-F342233302EC}" srcId="{597753D2-A74A-414B-A35A-AA8C8E8D1B08}" destId="{8C6BC53E-ADE0-438C-ABAA-D6C8720B6417}" srcOrd="1" destOrd="0" parTransId="{A30CA3FB-5E4C-48AD-A161-01939F63F246}" sibTransId="{E0C3DE13-1DEA-4458-BB3D-0F493EE54CC5}"/>
    <dgm:cxn modelId="{7F423128-E37E-436A-A32B-271CA7B2D13C}" type="presOf" srcId="{770AED19-8F3C-4117-9C85-8FE798297BE2}" destId="{9D83D557-1A7B-4B44-9B0F-B3AD25C2EAD6}" srcOrd="0" destOrd="0" presId="urn:microsoft.com/office/officeart/2005/8/layout/hierarchy3"/>
    <dgm:cxn modelId="{A82CDA4A-6477-4838-A860-722D3360195B}" srcId="{8C6BC53E-ADE0-438C-ABAA-D6C8720B6417}" destId="{770AED19-8F3C-4117-9C85-8FE798297BE2}" srcOrd="0" destOrd="0" parTransId="{9407D0F2-A031-47FA-8AD0-7B2A73497CCA}" sibTransId="{9B66C159-57D1-40A7-B28B-64FE2161A120}"/>
    <dgm:cxn modelId="{750CA354-77E8-41B2-8670-063249ABBFE8}" type="presOf" srcId="{13A84D1D-04DA-4D58-9188-F6315CF8C995}" destId="{CB7FBC5B-5327-42A8-BF93-409A9B37E915}" srcOrd="0" destOrd="0" presId="urn:microsoft.com/office/officeart/2005/8/layout/hierarchy3"/>
    <dgm:cxn modelId="{992FAE55-5688-4E9B-879F-13065F2ADD9A}" type="presOf" srcId="{8C6BC53E-ADE0-438C-ABAA-D6C8720B6417}" destId="{1F2AE136-58DC-424B-93B2-5A1E4F68EE98}" srcOrd="0" destOrd="0" presId="urn:microsoft.com/office/officeart/2005/8/layout/hierarchy3"/>
    <dgm:cxn modelId="{9E373D80-E153-4D26-8FF1-5F948535D3D5}" type="presOf" srcId="{68842171-CF8B-42E3-AD2D-8B53E9613BC9}" destId="{39209D15-5F81-4727-A168-1BD12433C764}" srcOrd="0" destOrd="0" presId="urn:microsoft.com/office/officeart/2005/8/layout/hierarchy3"/>
    <dgm:cxn modelId="{9F69528D-F6FC-4CAF-9E16-62103C54F8F5}" type="presOf" srcId="{13A84D1D-04DA-4D58-9188-F6315CF8C995}" destId="{48E9BBE5-4B4D-4CA3-8AD9-11F47ABDA4B1}" srcOrd="1" destOrd="0" presId="urn:microsoft.com/office/officeart/2005/8/layout/hierarchy3"/>
    <dgm:cxn modelId="{856DBC9A-DFFE-4914-B58F-BAAEEC76E9A8}" type="presOf" srcId="{8C6BC53E-ADE0-438C-ABAA-D6C8720B6417}" destId="{90F07879-10FF-4B49-B8FF-AEADB8F054FD}" srcOrd="1" destOrd="0" presId="urn:microsoft.com/office/officeart/2005/8/layout/hierarchy3"/>
    <dgm:cxn modelId="{4632C4A4-BDBE-414D-9BFC-C0296DCF4158}" srcId="{13A84D1D-04DA-4D58-9188-F6315CF8C995}" destId="{D400F6BD-7481-45D9-91CD-ACDF90F32F9B}" srcOrd="0" destOrd="0" parTransId="{68842171-CF8B-42E3-AD2D-8B53E9613BC9}" sibTransId="{D021AAF8-982C-4B44-976F-5A1B2FB847D0}"/>
    <dgm:cxn modelId="{792757AA-0580-47BA-829D-D2E501D2987E}" type="presOf" srcId="{9407D0F2-A031-47FA-8AD0-7B2A73497CCA}" destId="{A3A607F8-5D90-4EF8-ADB0-67AB8B7379AD}" srcOrd="0" destOrd="0" presId="urn:microsoft.com/office/officeart/2005/8/layout/hierarchy3"/>
    <dgm:cxn modelId="{E545DCC7-C4BB-49D6-9947-7C02E935C8F0}" type="presOf" srcId="{597753D2-A74A-414B-A35A-AA8C8E8D1B08}" destId="{981DA738-52FA-49A2-844E-72F9F7DD000E}" srcOrd="0" destOrd="0" presId="urn:microsoft.com/office/officeart/2005/8/layout/hierarchy3"/>
    <dgm:cxn modelId="{0C057DD5-EC02-4FBB-98A1-FB30F10E5FBB}" type="presOf" srcId="{D400F6BD-7481-45D9-91CD-ACDF90F32F9B}" destId="{2B27F322-09FF-45EC-9791-9424EF7A6C32}" srcOrd="0" destOrd="0" presId="urn:microsoft.com/office/officeart/2005/8/layout/hierarchy3"/>
    <dgm:cxn modelId="{94435DE0-B1F7-4A07-A3DB-D88092D1A716}" srcId="{597753D2-A74A-414B-A35A-AA8C8E8D1B08}" destId="{13A84D1D-04DA-4D58-9188-F6315CF8C995}" srcOrd="0" destOrd="0" parTransId="{4169B32D-13E1-4A78-B2EB-A82BFDA38684}" sibTransId="{E411AC76-969F-4DB4-86CA-BCB494270A25}"/>
    <dgm:cxn modelId="{F67513B3-629F-4085-9D64-2840A66EA57F}" type="presParOf" srcId="{981DA738-52FA-49A2-844E-72F9F7DD000E}" destId="{25318207-6FE5-41D5-A015-7BDD56656D36}" srcOrd="0" destOrd="0" presId="urn:microsoft.com/office/officeart/2005/8/layout/hierarchy3"/>
    <dgm:cxn modelId="{3E38EE59-BE88-4089-8EB3-FFF11EB9C8E7}" type="presParOf" srcId="{25318207-6FE5-41D5-A015-7BDD56656D36}" destId="{4E2D691D-CC03-481F-9535-FEF0D5A9764D}" srcOrd="0" destOrd="0" presId="urn:microsoft.com/office/officeart/2005/8/layout/hierarchy3"/>
    <dgm:cxn modelId="{86EB0A4B-072D-43BF-BE89-D35F779EBA65}" type="presParOf" srcId="{4E2D691D-CC03-481F-9535-FEF0D5A9764D}" destId="{CB7FBC5B-5327-42A8-BF93-409A9B37E915}" srcOrd="0" destOrd="0" presId="urn:microsoft.com/office/officeart/2005/8/layout/hierarchy3"/>
    <dgm:cxn modelId="{9C8121EA-4A4D-416F-87F1-A3A8A9BE6610}" type="presParOf" srcId="{4E2D691D-CC03-481F-9535-FEF0D5A9764D}" destId="{48E9BBE5-4B4D-4CA3-8AD9-11F47ABDA4B1}" srcOrd="1" destOrd="0" presId="urn:microsoft.com/office/officeart/2005/8/layout/hierarchy3"/>
    <dgm:cxn modelId="{41FC9F66-3D2D-479C-8C0D-DC7DB945F298}" type="presParOf" srcId="{25318207-6FE5-41D5-A015-7BDD56656D36}" destId="{0A0EC88D-D9FF-4D54-AFFB-4EA6334594EA}" srcOrd="1" destOrd="0" presId="urn:microsoft.com/office/officeart/2005/8/layout/hierarchy3"/>
    <dgm:cxn modelId="{579329EF-9395-4A17-81BE-2FFA39D3EFCA}" type="presParOf" srcId="{0A0EC88D-D9FF-4D54-AFFB-4EA6334594EA}" destId="{39209D15-5F81-4727-A168-1BD12433C764}" srcOrd="0" destOrd="0" presId="urn:microsoft.com/office/officeart/2005/8/layout/hierarchy3"/>
    <dgm:cxn modelId="{782D776D-1775-4246-8B88-33B1DF4011D5}" type="presParOf" srcId="{0A0EC88D-D9FF-4D54-AFFB-4EA6334594EA}" destId="{2B27F322-09FF-45EC-9791-9424EF7A6C32}" srcOrd="1" destOrd="0" presId="urn:microsoft.com/office/officeart/2005/8/layout/hierarchy3"/>
    <dgm:cxn modelId="{5BB9EEF9-F670-443B-8020-749E1D5A7317}" type="presParOf" srcId="{981DA738-52FA-49A2-844E-72F9F7DD000E}" destId="{F8E1CB1C-FFAB-4241-AA9D-1785A681E87A}" srcOrd="1" destOrd="0" presId="urn:microsoft.com/office/officeart/2005/8/layout/hierarchy3"/>
    <dgm:cxn modelId="{138933F4-EDD0-474D-B8D1-228E1C644D7C}" type="presParOf" srcId="{F8E1CB1C-FFAB-4241-AA9D-1785A681E87A}" destId="{7EC429A7-05EF-4D9D-8AD5-CF7EE2495A24}" srcOrd="0" destOrd="0" presId="urn:microsoft.com/office/officeart/2005/8/layout/hierarchy3"/>
    <dgm:cxn modelId="{608A7E6E-0BB1-4A2D-8C82-3D2B83393B94}" type="presParOf" srcId="{7EC429A7-05EF-4D9D-8AD5-CF7EE2495A24}" destId="{1F2AE136-58DC-424B-93B2-5A1E4F68EE98}" srcOrd="0" destOrd="0" presId="urn:microsoft.com/office/officeart/2005/8/layout/hierarchy3"/>
    <dgm:cxn modelId="{87E3420F-334B-4137-A164-2D1FDB612F5B}" type="presParOf" srcId="{7EC429A7-05EF-4D9D-8AD5-CF7EE2495A24}" destId="{90F07879-10FF-4B49-B8FF-AEADB8F054FD}" srcOrd="1" destOrd="0" presId="urn:microsoft.com/office/officeart/2005/8/layout/hierarchy3"/>
    <dgm:cxn modelId="{EB49505F-8566-4B36-B37F-2B8EE6E7BC3F}" type="presParOf" srcId="{F8E1CB1C-FFAB-4241-AA9D-1785A681E87A}" destId="{3EB37565-4E45-4D90-9F33-0D2D83D6699E}" srcOrd="1" destOrd="0" presId="urn:microsoft.com/office/officeart/2005/8/layout/hierarchy3"/>
    <dgm:cxn modelId="{FE94F73D-343B-44D8-B9ED-F17D16D07AF7}" type="presParOf" srcId="{3EB37565-4E45-4D90-9F33-0D2D83D6699E}" destId="{A3A607F8-5D90-4EF8-ADB0-67AB8B7379AD}" srcOrd="0" destOrd="0" presId="urn:microsoft.com/office/officeart/2005/8/layout/hierarchy3"/>
    <dgm:cxn modelId="{F7D01CA9-3B29-4852-9FA8-3E3567937167}" type="presParOf" srcId="{3EB37565-4E45-4D90-9F33-0D2D83D6699E}" destId="{9D83D557-1A7B-4B44-9B0F-B3AD25C2EAD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7753D2-A74A-414B-A35A-AA8C8E8D1B0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13A84D1D-04DA-4D58-9188-F6315CF8C995}">
      <dgm:prSet phldrT="[Text]" custT="1"/>
      <dgm:spPr>
        <a:solidFill>
          <a:srgbClr val="8DA381"/>
        </a:solidFill>
      </dgm:spPr>
      <dgm:t>
        <a:bodyPr/>
        <a:lstStyle/>
        <a:p>
          <a:r>
            <a:rPr lang="en-GB" sz="2800" dirty="0"/>
            <a:t>Objectives (standard-level)</a:t>
          </a:r>
          <a:endParaRPr lang="en-GB" sz="2800" baseline="30000" dirty="0"/>
        </a:p>
      </dgm:t>
    </dgm:pt>
    <dgm:pt modelId="{4169B32D-13E1-4A78-B2EB-A82BFDA38684}" type="parTrans" cxnId="{94435DE0-B1F7-4A07-A3DB-D88092D1A716}">
      <dgm:prSet/>
      <dgm:spPr/>
      <dgm:t>
        <a:bodyPr/>
        <a:lstStyle/>
        <a:p>
          <a:endParaRPr lang="en-GB"/>
        </a:p>
      </dgm:t>
    </dgm:pt>
    <dgm:pt modelId="{E411AC76-969F-4DB4-86CA-BCB494270A25}" type="sibTrans" cxnId="{94435DE0-B1F7-4A07-A3DB-D88092D1A716}">
      <dgm:prSet/>
      <dgm:spPr/>
      <dgm:t>
        <a:bodyPr/>
        <a:lstStyle/>
        <a:p>
          <a:endParaRPr lang="en-GB"/>
        </a:p>
      </dgm:t>
    </dgm:pt>
    <dgm:pt modelId="{D400F6BD-7481-45D9-91CD-ACDF90F32F9B}">
      <dgm:prSet phldrT="[Text]" custT="1"/>
      <dgm:spPr>
        <a:ln>
          <a:solidFill>
            <a:srgbClr val="8DA381"/>
          </a:solidFill>
        </a:ln>
      </dgm:spPr>
      <dgm:t>
        <a:bodyPr/>
        <a:lstStyle/>
        <a:p>
          <a:pPr algn="ctr"/>
          <a:r>
            <a:rPr lang="en-US" sz="2000" dirty="0">
              <a:solidFill>
                <a:schemeClr val="tx1"/>
              </a:solidFill>
            </a:rPr>
            <a:t>Overall disclosure objective</a:t>
          </a:r>
          <a:endParaRPr lang="en-GB" sz="2000" dirty="0">
            <a:solidFill>
              <a:schemeClr val="tx1"/>
            </a:solidFill>
          </a:endParaRPr>
        </a:p>
      </dgm:t>
    </dgm:pt>
    <dgm:pt modelId="{68842171-CF8B-42E3-AD2D-8B53E9613BC9}" type="parTrans" cxnId="{4632C4A4-BDBE-414D-9BFC-C0296DCF4158}">
      <dgm:prSet/>
      <dgm:spPr>
        <a:ln>
          <a:solidFill>
            <a:srgbClr val="8DA381"/>
          </a:solidFill>
        </a:ln>
      </dgm:spPr>
      <dgm:t>
        <a:bodyPr/>
        <a:lstStyle/>
        <a:p>
          <a:endParaRPr lang="en-GB"/>
        </a:p>
      </dgm:t>
    </dgm:pt>
    <dgm:pt modelId="{D021AAF8-982C-4B44-976F-5A1B2FB847D0}" type="sibTrans" cxnId="{4632C4A4-BDBE-414D-9BFC-C0296DCF4158}">
      <dgm:prSet/>
      <dgm:spPr/>
      <dgm:t>
        <a:bodyPr/>
        <a:lstStyle/>
        <a:p>
          <a:endParaRPr lang="en-GB"/>
        </a:p>
      </dgm:t>
    </dgm:pt>
    <dgm:pt modelId="{8C6BC53E-ADE0-438C-ABAA-D6C8720B6417}">
      <dgm:prSet phldrT="[Text]" custT="1"/>
      <dgm:spPr>
        <a:solidFill>
          <a:srgbClr val="8DA381"/>
        </a:solidFill>
      </dgm:spPr>
      <dgm:t>
        <a:bodyPr/>
        <a:lstStyle/>
        <a:p>
          <a:r>
            <a:rPr lang="en-GB" sz="2800" dirty="0"/>
            <a:t>Disclosure requirements</a:t>
          </a:r>
        </a:p>
      </dgm:t>
    </dgm:pt>
    <dgm:pt modelId="{A30CA3FB-5E4C-48AD-A161-01939F63F246}" type="parTrans" cxnId="{C5800103-9354-456E-A257-F342233302EC}">
      <dgm:prSet/>
      <dgm:spPr/>
      <dgm:t>
        <a:bodyPr/>
        <a:lstStyle/>
        <a:p>
          <a:endParaRPr lang="en-GB"/>
        </a:p>
      </dgm:t>
    </dgm:pt>
    <dgm:pt modelId="{E0C3DE13-1DEA-4458-BB3D-0F493EE54CC5}" type="sibTrans" cxnId="{C5800103-9354-456E-A257-F342233302EC}">
      <dgm:prSet/>
      <dgm:spPr/>
      <dgm:t>
        <a:bodyPr/>
        <a:lstStyle/>
        <a:p>
          <a:endParaRPr lang="en-GB"/>
        </a:p>
      </dgm:t>
    </dgm:pt>
    <dgm:pt modelId="{3913D10C-F7CB-4B36-9DE9-B712FB8BCB48}">
      <dgm:prSet phldrT="[Text]" custT="1"/>
      <dgm:spPr>
        <a:ln>
          <a:solidFill>
            <a:srgbClr val="8DA381"/>
          </a:solidFill>
        </a:ln>
      </dgm:spPr>
      <dgm:t>
        <a:bodyPr/>
        <a:lstStyle/>
        <a:p>
          <a:pPr algn="ctr"/>
          <a:r>
            <a:rPr lang="en-GB" sz="2000" dirty="0">
              <a:solidFill>
                <a:schemeClr val="tx1"/>
              </a:solidFill>
            </a:rPr>
            <a:t>Tier 1</a:t>
          </a:r>
          <a:r>
            <a:rPr lang="en-GB" sz="2000" dirty="0"/>
            <a:t>—</a:t>
          </a:r>
          <a:r>
            <a:rPr lang="en-GB" sz="2000" dirty="0">
              <a:solidFill>
                <a:schemeClr val="tx1"/>
              </a:solidFill>
            </a:rPr>
            <a:t>Summary information </a:t>
          </a:r>
        </a:p>
      </dgm:t>
    </dgm:pt>
    <dgm:pt modelId="{503F2A8F-A46D-4F35-8812-E7AEFB4D5290}" type="parTrans" cxnId="{06950651-C35A-4EEC-85E3-E04C14A86AE6}">
      <dgm:prSet/>
      <dgm:spPr>
        <a:ln>
          <a:solidFill>
            <a:srgbClr val="8DA381"/>
          </a:solidFill>
        </a:ln>
      </dgm:spPr>
      <dgm:t>
        <a:bodyPr/>
        <a:lstStyle/>
        <a:p>
          <a:endParaRPr lang="en-GB"/>
        </a:p>
      </dgm:t>
    </dgm:pt>
    <dgm:pt modelId="{B6CE7791-73C2-4C65-AEE2-AF1FCD57F99C}" type="sibTrans" cxnId="{06950651-C35A-4EEC-85E3-E04C14A86AE6}">
      <dgm:prSet/>
      <dgm:spPr/>
      <dgm:t>
        <a:bodyPr/>
        <a:lstStyle/>
        <a:p>
          <a:endParaRPr lang="en-GB"/>
        </a:p>
      </dgm:t>
    </dgm:pt>
    <dgm:pt modelId="{770AED19-8F3C-4117-9C85-8FE798297BE2}">
      <dgm:prSet phldrT="[Text]" custT="1"/>
      <dgm:spPr>
        <a:ln>
          <a:solidFill>
            <a:srgbClr val="8DA381"/>
          </a:solidFill>
        </a:ln>
      </dgm:spPr>
      <dgm:t>
        <a:bodyPr/>
        <a:lstStyle/>
        <a:p>
          <a:pPr algn="ctr"/>
          <a:r>
            <a:rPr lang="en-GB" sz="2000" dirty="0">
              <a:solidFill>
                <a:schemeClr val="tx1"/>
              </a:solidFill>
            </a:rPr>
            <a:t>Tier 2</a:t>
          </a:r>
          <a:r>
            <a:rPr lang="en-GB" sz="2000" dirty="0"/>
            <a:t>—</a:t>
          </a:r>
          <a:r>
            <a:rPr lang="en-GB" sz="2000" dirty="0">
              <a:solidFill>
                <a:schemeClr val="tx1"/>
              </a:solidFill>
            </a:rPr>
            <a:t>Additional information    (if necessary) </a:t>
          </a:r>
        </a:p>
      </dgm:t>
    </dgm:pt>
    <dgm:pt modelId="{9407D0F2-A031-47FA-8AD0-7B2A73497CCA}" type="parTrans" cxnId="{A82CDA4A-6477-4838-A860-722D3360195B}">
      <dgm:prSet/>
      <dgm:spPr>
        <a:ln>
          <a:solidFill>
            <a:srgbClr val="8DA381"/>
          </a:solidFill>
        </a:ln>
      </dgm:spPr>
      <dgm:t>
        <a:bodyPr/>
        <a:lstStyle/>
        <a:p>
          <a:endParaRPr lang="en-GB"/>
        </a:p>
      </dgm:t>
    </dgm:pt>
    <dgm:pt modelId="{9B66C159-57D1-40A7-B28B-64FE2161A120}" type="sibTrans" cxnId="{A82CDA4A-6477-4838-A860-722D3360195B}">
      <dgm:prSet/>
      <dgm:spPr/>
      <dgm:t>
        <a:bodyPr/>
        <a:lstStyle/>
        <a:p>
          <a:endParaRPr lang="en-GB"/>
        </a:p>
      </dgm:t>
    </dgm:pt>
    <dgm:pt modelId="{EB1C23EB-BB94-4143-8E42-2784D775F667}">
      <dgm:prSet custT="1"/>
      <dgm:spPr>
        <a:ln>
          <a:solidFill>
            <a:srgbClr val="8DA381"/>
          </a:solidFill>
        </a:ln>
      </dgm:spPr>
      <dgm:t>
        <a:bodyPr/>
        <a:lstStyle/>
        <a:p>
          <a:pPr algn="ctr"/>
          <a:r>
            <a:rPr lang="en-GB" sz="2000" dirty="0">
              <a:solidFill>
                <a:schemeClr val="tx1"/>
              </a:solidFill>
            </a:rPr>
            <a:t>Disclosure </a:t>
          </a:r>
          <a:r>
            <a:rPr lang="en-GB" sz="2000" dirty="0" err="1">
              <a:solidFill>
                <a:schemeClr val="tx1"/>
              </a:solidFill>
            </a:rPr>
            <a:t>subobjectives</a:t>
          </a:r>
          <a:r>
            <a:rPr lang="en-GB" sz="2000" dirty="0">
              <a:solidFill>
                <a:schemeClr val="tx1"/>
              </a:solidFill>
            </a:rPr>
            <a:t> </a:t>
          </a:r>
          <a:endParaRPr lang="de-DE" sz="2000" noProof="0" dirty="0">
            <a:solidFill>
              <a:schemeClr val="tx1"/>
            </a:solidFill>
          </a:endParaRPr>
        </a:p>
      </dgm:t>
    </dgm:pt>
    <dgm:pt modelId="{B6F18293-164E-4847-BB1C-D3AC654A9674}" type="parTrans" cxnId="{65CAFB68-A43B-4EE1-B8D2-CAE92CBD922A}">
      <dgm:prSet/>
      <dgm:spPr>
        <a:ln>
          <a:solidFill>
            <a:srgbClr val="8DA381"/>
          </a:solidFill>
        </a:ln>
      </dgm:spPr>
      <dgm:t>
        <a:bodyPr/>
        <a:lstStyle/>
        <a:p>
          <a:endParaRPr lang="en-GB"/>
        </a:p>
      </dgm:t>
    </dgm:pt>
    <dgm:pt modelId="{6EDF3644-34EF-4FDD-927C-4D19220AE6AA}" type="sibTrans" cxnId="{65CAFB68-A43B-4EE1-B8D2-CAE92CBD922A}">
      <dgm:prSet/>
      <dgm:spPr/>
      <dgm:t>
        <a:bodyPr/>
        <a:lstStyle/>
        <a:p>
          <a:endParaRPr lang="en-GB"/>
        </a:p>
      </dgm:t>
    </dgm:pt>
    <dgm:pt modelId="{981DA738-52FA-49A2-844E-72F9F7DD000E}" type="pres">
      <dgm:prSet presAssocID="{597753D2-A74A-414B-A35A-AA8C8E8D1B08}" presName="diagram" presStyleCnt="0">
        <dgm:presLayoutVars>
          <dgm:chPref val="1"/>
          <dgm:dir/>
          <dgm:animOne val="branch"/>
          <dgm:animLvl val="lvl"/>
          <dgm:resizeHandles/>
        </dgm:presLayoutVars>
      </dgm:prSet>
      <dgm:spPr/>
    </dgm:pt>
    <dgm:pt modelId="{25318207-6FE5-41D5-A015-7BDD56656D36}" type="pres">
      <dgm:prSet presAssocID="{13A84D1D-04DA-4D58-9188-F6315CF8C995}" presName="root" presStyleCnt="0"/>
      <dgm:spPr/>
    </dgm:pt>
    <dgm:pt modelId="{4E2D691D-CC03-481F-9535-FEF0D5A9764D}" type="pres">
      <dgm:prSet presAssocID="{13A84D1D-04DA-4D58-9188-F6315CF8C995}" presName="rootComposite" presStyleCnt="0"/>
      <dgm:spPr/>
    </dgm:pt>
    <dgm:pt modelId="{CB7FBC5B-5327-42A8-BF93-409A9B37E915}" type="pres">
      <dgm:prSet presAssocID="{13A84D1D-04DA-4D58-9188-F6315CF8C995}" presName="rootText" presStyleLbl="node1" presStyleIdx="0" presStyleCnt="2" custScaleX="190261" custScaleY="50989" custLinFactNeighborX="5311" custLinFactNeighborY="-62980"/>
      <dgm:spPr/>
    </dgm:pt>
    <dgm:pt modelId="{48E9BBE5-4B4D-4CA3-8AD9-11F47ABDA4B1}" type="pres">
      <dgm:prSet presAssocID="{13A84D1D-04DA-4D58-9188-F6315CF8C995}" presName="rootConnector" presStyleLbl="node1" presStyleIdx="0" presStyleCnt="2"/>
      <dgm:spPr/>
    </dgm:pt>
    <dgm:pt modelId="{0A0EC88D-D9FF-4D54-AFFB-4EA6334594EA}" type="pres">
      <dgm:prSet presAssocID="{13A84D1D-04DA-4D58-9188-F6315CF8C995}" presName="childShape" presStyleCnt="0"/>
      <dgm:spPr/>
    </dgm:pt>
    <dgm:pt modelId="{39209D15-5F81-4727-A168-1BD12433C764}" type="pres">
      <dgm:prSet presAssocID="{68842171-CF8B-42E3-AD2D-8B53E9613BC9}" presName="Name13" presStyleLbl="parChTrans1D2" presStyleIdx="0" presStyleCnt="4"/>
      <dgm:spPr/>
    </dgm:pt>
    <dgm:pt modelId="{2B27F322-09FF-45EC-9791-9424EF7A6C32}" type="pres">
      <dgm:prSet presAssocID="{D400F6BD-7481-45D9-91CD-ACDF90F32F9B}" presName="childText" presStyleLbl="bgAcc1" presStyleIdx="0" presStyleCnt="4" custScaleX="187972" custScaleY="63631" custLinFactNeighborX="-1905" custLinFactNeighborY="-1079">
        <dgm:presLayoutVars>
          <dgm:bulletEnabled val="1"/>
        </dgm:presLayoutVars>
      </dgm:prSet>
      <dgm:spPr/>
    </dgm:pt>
    <dgm:pt modelId="{7BDCD74D-2B5D-469E-8688-6CA50046FC30}" type="pres">
      <dgm:prSet presAssocID="{B6F18293-164E-4847-BB1C-D3AC654A9674}" presName="Name13" presStyleLbl="parChTrans1D2" presStyleIdx="1" presStyleCnt="4"/>
      <dgm:spPr/>
    </dgm:pt>
    <dgm:pt modelId="{8ED4A7B3-EAD8-4491-9C82-C6EB9E998C9E}" type="pres">
      <dgm:prSet presAssocID="{EB1C23EB-BB94-4143-8E42-2784D775F667}" presName="childText" presStyleLbl="bgAcc1" presStyleIdx="1" presStyleCnt="4" custScaleX="190100" custScaleY="63036" custLinFactNeighborX="-2653" custLinFactNeighborY="-11958">
        <dgm:presLayoutVars>
          <dgm:bulletEnabled val="1"/>
        </dgm:presLayoutVars>
      </dgm:prSet>
      <dgm:spPr/>
    </dgm:pt>
    <dgm:pt modelId="{F8E1CB1C-FFAB-4241-AA9D-1785A681E87A}" type="pres">
      <dgm:prSet presAssocID="{8C6BC53E-ADE0-438C-ABAA-D6C8720B6417}" presName="root" presStyleCnt="0"/>
      <dgm:spPr/>
    </dgm:pt>
    <dgm:pt modelId="{7EC429A7-05EF-4D9D-8AD5-CF7EE2495A24}" type="pres">
      <dgm:prSet presAssocID="{8C6BC53E-ADE0-438C-ABAA-D6C8720B6417}" presName="rootComposite" presStyleCnt="0"/>
      <dgm:spPr/>
    </dgm:pt>
    <dgm:pt modelId="{1F2AE136-58DC-424B-93B2-5A1E4F68EE98}" type="pres">
      <dgm:prSet presAssocID="{8C6BC53E-ADE0-438C-ABAA-D6C8720B6417}" presName="rootText" presStyleLbl="node1" presStyleIdx="1" presStyleCnt="2" custScaleX="200488" custScaleY="49947" custLinFactNeighborX="-1207" custLinFactNeighborY="-62980"/>
      <dgm:spPr/>
    </dgm:pt>
    <dgm:pt modelId="{90F07879-10FF-4B49-B8FF-AEADB8F054FD}" type="pres">
      <dgm:prSet presAssocID="{8C6BC53E-ADE0-438C-ABAA-D6C8720B6417}" presName="rootConnector" presStyleLbl="node1" presStyleIdx="1" presStyleCnt="2"/>
      <dgm:spPr/>
    </dgm:pt>
    <dgm:pt modelId="{3EB37565-4E45-4D90-9F33-0D2D83D6699E}" type="pres">
      <dgm:prSet presAssocID="{8C6BC53E-ADE0-438C-ABAA-D6C8720B6417}" presName="childShape" presStyleCnt="0"/>
      <dgm:spPr/>
    </dgm:pt>
    <dgm:pt modelId="{19143794-A395-4D5D-834E-3572158C3F22}" type="pres">
      <dgm:prSet presAssocID="{503F2A8F-A46D-4F35-8812-E7AEFB4D5290}" presName="Name13" presStyleLbl="parChTrans1D2" presStyleIdx="2" presStyleCnt="4"/>
      <dgm:spPr/>
    </dgm:pt>
    <dgm:pt modelId="{30B6E5FF-35FC-4800-AB7A-44044297A103}" type="pres">
      <dgm:prSet presAssocID="{3913D10C-F7CB-4B36-9DE9-B712FB8BCB48}" presName="childText" presStyleLbl="bgAcc1" presStyleIdx="2" presStyleCnt="4" custScaleX="199265" custScaleY="67282" custLinFactNeighborX="-9277" custLinFactNeighborY="-4243">
        <dgm:presLayoutVars>
          <dgm:bulletEnabled val="1"/>
        </dgm:presLayoutVars>
      </dgm:prSet>
      <dgm:spPr/>
    </dgm:pt>
    <dgm:pt modelId="{A3A607F8-5D90-4EF8-ADB0-67AB8B7379AD}" type="pres">
      <dgm:prSet presAssocID="{9407D0F2-A031-47FA-8AD0-7B2A73497CCA}" presName="Name13" presStyleLbl="parChTrans1D2" presStyleIdx="3" presStyleCnt="4"/>
      <dgm:spPr/>
    </dgm:pt>
    <dgm:pt modelId="{9D83D557-1A7B-4B44-9B0F-B3AD25C2EAD6}" type="pres">
      <dgm:prSet presAssocID="{770AED19-8F3C-4117-9C85-8FE798297BE2}" presName="childText" presStyleLbl="bgAcc1" presStyleIdx="3" presStyleCnt="4" custScaleX="199265" custScaleY="64121" custLinFactNeighborX="-9277" custLinFactNeighborY="-10268">
        <dgm:presLayoutVars>
          <dgm:bulletEnabled val="1"/>
        </dgm:presLayoutVars>
      </dgm:prSet>
      <dgm:spPr/>
    </dgm:pt>
  </dgm:ptLst>
  <dgm:cxnLst>
    <dgm:cxn modelId="{C5800103-9354-456E-A257-F342233302EC}" srcId="{597753D2-A74A-414B-A35A-AA8C8E8D1B08}" destId="{8C6BC53E-ADE0-438C-ABAA-D6C8720B6417}" srcOrd="1" destOrd="0" parTransId="{A30CA3FB-5E4C-48AD-A161-01939F63F246}" sibTransId="{E0C3DE13-1DEA-4458-BB3D-0F493EE54CC5}"/>
    <dgm:cxn modelId="{EAF4EA2B-5BB7-4D60-8091-5E98658AD0EC}" type="presOf" srcId="{B6F18293-164E-4847-BB1C-D3AC654A9674}" destId="{7BDCD74D-2B5D-469E-8688-6CA50046FC30}" srcOrd="0" destOrd="0" presId="urn:microsoft.com/office/officeart/2005/8/layout/hierarchy3"/>
    <dgm:cxn modelId="{65CAFB68-A43B-4EE1-B8D2-CAE92CBD922A}" srcId="{13A84D1D-04DA-4D58-9188-F6315CF8C995}" destId="{EB1C23EB-BB94-4143-8E42-2784D775F667}" srcOrd="1" destOrd="0" parTransId="{B6F18293-164E-4847-BB1C-D3AC654A9674}" sibTransId="{6EDF3644-34EF-4FDD-927C-4D19220AE6AA}"/>
    <dgm:cxn modelId="{A82CDA4A-6477-4838-A860-722D3360195B}" srcId="{8C6BC53E-ADE0-438C-ABAA-D6C8720B6417}" destId="{770AED19-8F3C-4117-9C85-8FE798297BE2}" srcOrd="1" destOrd="0" parTransId="{9407D0F2-A031-47FA-8AD0-7B2A73497CCA}" sibTransId="{9B66C159-57D1-40A7-B28B-64FE2161A120}"/>
    <dgm:cxn modelId="{06950651-C35A-4EEC-85E3-E04C14A86AE6}" srcId="{8C6BC53E-ADE0-438C-ABAA-D6C8720B6417}" destId="{3913D10C-F7CB-4B36-9DE9-B712FB8BCB48}" srcOrd="0" destOrd="0" parTransId="{503F2A8F-A46D-4F35-8812-E7AEFB4D5290}" sibTransId="{B6CE7791-73C2-4C65-AEE2-AF1FCD57F99C}"/>
    <dgm:cxn modelId="{29EF5253-39CE-43CA-A320-3BA73D351774}" type="presOf" srcId="{D400F6BD-7481-45D9-91CD-ACDF90F32F9B}" destId="{2B27F322-09FF-45EC-9791-9424EF7A6C32}" srcOrd="0" destOrd="0" presId="urn:microsoft.com/office/officeart/2005/8/layout/hierarchy3"/>
    <dgm:cxn modelId="{0D2E1D7B-B347-4FBC-8369-1682D8C270E4}" type="presOf" srcId="{8C6BC53E-ADE0-438C-ABAA-D6C8720B6417}" destId="{90F07879-10FF-4B49-B8FF-AEADB8F054FD}" srcOrd="1" destOrd="0" presId="urn:microsoft.com/office/officeart/2005/8/layout/hierarchy3"/>
    <dgm:cxn modelId="{D230B97B-AAF3-4352-B144-5010C869CCB2}" type="presOf" srcId="{13A84D1D-04DA-4D58-9188-F6315CF8C995}" destId="{48E9BBE5-4B4D-4CA3-8AD9-11F47ABDA4B1}" srcOrd="1" destOrd="0" presId="urn:microsoft.com/office/officeart/2005/8/layout/hierarchy3"/>
    <dgm:cxn modelId="{64F10E80-2B92-4C68-93A4-70D243E75DAF}" type="presOf" srcId="{EB1C23EB-BB94-4143-8E42-2784D775F667}" destId="{8ED4A7B3-EAD8-4491-9C82-C6EB9E998C9E}" srcOrd="0" destOrd="0" presId="urn:microsoft.com/office/officeart/2005/8/layout/hierarchy3"/>
    <dgm:cxn modelId="{D4507D8B-E09F-4253-8C99-6C62D7C25DAA}" type="presOf" srcId="{13A84D1D-04DA-4D58-9188-F6315CF8C995}" destId="{CB7FBC5B-5327-42A8-BF93-409A9B37E915}" srcOrd="0" destOrd="0" presId="urn:microsoft.com/office/officeart/2005/8/layout/hierarchy3"/>
    <dgm:cxn modelId="{F4D5A78B-86A8-489A-916B-C9787B089F6D}" type="presOf" srcId="{68842171-CF8B-42E3-AD2D-8B53E9613BC9}" destId="{39209D15-5F81-4727-A168-1BD12433C764}" srcOrd="0" destOrd="0" presId="urn:microsoft.com/office/officeart/2005/8/layout/hierarchy3"/>
    <dgm:cxn modelId="{4632C4A4-BDBE-414D-9BFC-C0296DCF4158}" srcId="{13A84D1D-04DA-4D58-9188-F6315CF8C995}" destId="{D400F6BD-7481-45D9-91CD-ACDF90F32F9B}" srcOrd="0" destOrd="0" parTransId="{68842171-CF8B-42E3-AD2D-8B53E9613BC9}" sibTransId="{D021AAF8-982C-4B44-976F-5A1B2FB847D0}"/>
    <dgm:cxn modelId="{0F0265B0-F8BA-416A-88D7-81B143C234F5}" type="presOf" srcId="{3913D10C-F7CB-4B36-9DE9-B712FB8BCB48}" destId="{30B6E5FF-35FC-4800-AB7A-44044297A103}" srcOrd="0" destOrd="0" presId="urn:microsoft.com/office/officeart/2005/8/layout/hierarchy3"/>
    <dgm:cxn modelId="{8B805CCE-EBED-407C-B5BA-0D303213464A}" type="presOf" srcId="{597753D2-A74A-414B-A35A-AA8C8E8D1B08}" destId="{981DA738-52FA-49A2-844E-72F9F7DD000E}" srcOrd="0" destOrd="0" presId="urn:microsoft.com/office/officeart/2005/8/layout/hierarchy3"/>
    <dgm:cxn modelId="{94435DE0-B1F7-4A07-A3DB-D88092D1A716}" srcId="{597753D2-A74A-414B-A35A-AA8C8E8D1B08}" destId="{13A84D1D-04DA-4D58-9188-F6315CF8C995}" srcOrd="0" destOrd="0" parTransId="{4169B32D-13E1-4A78-B2EB-A82BFDA38684}" sibTransId="{E411AC76-969F-4DB4-86CA-BCB494270A25}"/>
    <dgm:cxn modelId="{0A4669E4-2646-4F49-B51D-FDFFDBD6B80B}" type="presOf" srcId="{8C6BC53E-ADE0-438C-ABAA-D6C8720B6417}" destId="{1F2AE136-58DC-424B-93B2-5A1E4F68EE98}" srcOrd="0" destOrd="0" presId="urn:microsoft.com/office/officeart/2005/8/layout/hierarchy3"/>
    <dgm:cxn modelId="{BCCC75F3-26AE-4686-8254-AA43C165DB06}" type="presOf" srcId="{9407D0F2-A031-47FA-8AD0-7B2A73497CCA}" destId="{A3A607F8-5D90-4EF8-ADB0-67AB8B7379AD}" srcOrd="0" destOrd="0" presId="urn:microsoft.com/office/officeart/2005/8/layout/hierarchy3"/>
    <dgm:cxn modelId="{6C3D68F7-E4D8-472E-B258-068BBB6DDFF6}" type="presOf" srcId="{503F2A8F-A46D-4F35-8812-E7AEFB4D5290}" destId="{19143794-A395-4D5D-834E-3572158C3F22}" srcOrd="0" destOrd="0" presId="urn:microsoft.com/office/officeart/2005/8/layout/hierarchy3"/>
    <dgm:cxn modelId="{98C829FE-DE21-4A5A-ADF5-053653AF4222}" type="presOf" srcId="{770AED19-8F3C-4117-9C85-8FE798297BE2}" destId="{9D83D557-1A7B-4B44-9B0F-B3AD25C2EAD6}" srcOrd="0" destOrd="0" presId="urn:microsoft.com/office/officeart/2005/8/layout/hierarchy3"/>
    <dgm:cxn modelId="{A799E754-79EF-4A16-AB60-BC34C3190B76}" type="presParOf" srcId="{981DA738-52FA-49A2-844E-72F9F7DD000E}" destId="{25318207-6FE5-41D5-A015-7BDD56656D36}" srcOrd="0" destOrd="0" presId="urn:microsoft.com/office/officeart/2005/8/layout/hierarchy3"/>
    <dgm:cxn modelId="{9176431D-4372-42FE-B87D-9F050336F0C8}" type="presParOf" srcId="{25318207-6FE5-41D5-A015-7BDD56656D36}" destId="{4E2D691D-CC03-481F-9535-FEF0D5A9764D}" srcOrd="0" destOrd="0" presId="urn:microsoft.com/office/officeart/2005/8/layout/hierarchy3"/>
    <dgm:cxn modelId="{67E180CE-75FA-405D-B2DE-38660E910CAE}" type="presParOf" srcId="{4E2D691D-CC03-481F-9535-FEF0D5A9764D}" destId="{CB7FBC5B-5327-42A8-BF93-409A9B37E915}" srcOrd="0" destOrd="0" presId="urn:microsoft.com/office/officeart/2005/8/layout/hierarchy3"/>
    <dgm:cxn modelId="{E615F55A-2933-48F2-9674-345FFF033EA4}" type="presParOf" srcId="{4E2D691D-CC03-481F-9535-FEF0D5A9764D}" destId="{48E9BBE5-4B4D-4CA3-8AD9-11F47ABDA4B1}" srcOrd="1" destOrd="0" presId="urn:microsoft.com/office/officeart/2005/8/layout/hierarchy3"/>
    <dgm:cxn modelId="{2000E573-1F4F-45AD-A5ED-D17CE00E2168}" type="presParOf" srcId="{25318207-6FE5-41D5-A015-7BDD56656D36}" destId="{0A0EC88D-D9FF-4D54-AFFB-4EA6334594EA}" srcOrd="1" destOrd="0" presId="urn:microsoft.com/office/officeart/2005/8/layout/hierarchy3"/>
    <dgm:cxn modelId="{8714B82A-E536-4407-A4CC-D2BCF44809E6}" type="presParOf" srcId="{0A0EC88D-D9FF-4D54-AFFB-4EA6334594EA}" destId="{39209D15-5F81-4727-A168-1BD12433C764}" srcOrd="0" destOrd="0" presId="urn:microsoft.com/office/officeart/2005/8/layout/hierarchy3"/>
    <dgm:cxn modelId="{0B204F6A-C445-4487-B04A-8A8C87E68C0C}" type="presParOf" srcId="{0A0EC88D-D9FF-4D54-AFFB-4EA6334594EA}" destId="{2B27F322-09FF-45EC-9791-9424EF7A6C32}" srcOrd="1" destOrd="0" presId="urn:microsoft.com/office/officeart/2005/8/layout/hierarchy3"/>
    <dgm:cxn modelId="{15E66045-430F-445A-BBC3-E3DCB6A728F3}" type="presParOf" srcId="{0A0EC88D-D9FF-4D54-AFFB-4EA6334594EA}" destId="{7BDCD74D-2B5D-469E-8688-6CA50046FC30}" srcOrd="2" destOrd="0" presId="urn:microsoft.com/office/officeart/2005/8/layout/hierarchy3"/>
    <dgm:cxn modelId="{70B464B0-E0ED-44BD-8D82-D565544380B5}" type="presParOf" srcId="{0A0EC88D-D9FF-4D54-AFFB-4EA6334594EA}" destId="{8ED4A7B3-EAD8-4491-9C82-C6EB9E998C9E}" srcOrd="3" destOrd="0" presId="urn:microsoft.com/office/officeart/2005/8/layout/hierarchy3"/>
    <dgm:cxn modelId="{2E463965-FEBC-4E5A-AACA-2D49273365B8}" type="presParOf" srcId="{981DA738-52FA-49A2-844E-72F9F7DD000E}" destId="{F8E1CB1C-FFAB-4241-AA9D-1785A681E87A}" srcOrd="1" destOrd="0" presId="urn:microsoft.com/office/officeart/2005/8/layout/hierarchy3"/>
    <dgm:cxn modelId="{335E57AC-ECDB-4A65-BEB0-4D90616446A8}" type="presParOf" srcId="{F8E1CB1C-FFAB-4241-AA9D-1785A681E87A}" destId="{7EC429A7-05EF-4D9D-8AD5-CF7EE2495A24}" srcOrd="0" destOrd="0" presId="urn:microsoft.com/office/officeart/2005/8/layout/hierarchy3"/>
    <dgm:cxn modelId="{1B54007A-68B8-429D-BAEA-92D3CDAE223B}" type="presParOf" srcId="{7EC429A7-05EF-4D9D-8AD5-CF7EE2495A24}" destId="{1F2AE136-58DC-424B-93B2-5A1E4F68EE98}" srcOrd="0" destOrd="0" presId="urn:microsoft.com/office/officeart/2005/8/layout/hierarchy3"/>
    <dgm:cxn modelId="{4990B62A-52BF-4432-922B-86E7A082CDFA}" type="presParOf" srcId="{7EC429A7-05EF-4D9D-8AD5-CF7EE2495A24}" destId="{90F07879-10FF-4B49-B8FF-AEADB8F054FD}" srcOrd="1" destOrd="0" presId="urn:microsoft.com/office/officeart/2005/8/layout/hierarchy3"/>
    <dgm:cxn modelId="{425A08EC-E58B-4F9B-86DC-4D957087AA87}" type="presParOf" srcId="{F8E1CB1C-FFAB-4241-AA9D-1785A681E87A}" destId="{3EB37565-4E45-4D90-9F33-0D2D83D6699E}" srcOrd="1" destOrd="0" presId="urn:microsoft.com/office/officeart/2005/8/layout/hierarchy3"/>
    <dgm:cxn modelId="{A28B7ABA-6267-4D76-94A9-5A662C80904D}" type="presParOf" srcId="{3EB37565-4E45-4D90-9F33-0D2D83D6699E}" destId="{19143794-A395-4D5D-834E-3572158C3F22}" srcOrd="0" destOrd="0" presId="urn:microsoft.com/office/officeart/2005/8/layout/hierarchy3"/>
    <dgm:cxn modelId="{CE20D1B1-3608-4966-B3D9-AAD8E7FC51BA}" type="presParOf" srcId="{3EB37565-4E45-4D90-9F33-0D2D83D6699E}" destId="{30B6E5FF-35FC-4800-AB7A-44044297A103}" srcOrd="1" destOrd="0" presId="urn:microsoft.com/office/officeart/2005/8/layout/hierarchy3"/>
    <dgm:cxn modelId="{B44B8ADC-8FBF-4182-9C1B-A29818834803}" type="presParOf" srcId="{3EB37565-4E45-4D90-9F33-0D2D83D6699E}" destId="{A3A607F8-5D90-4EF8-ADB0-67AB8B7379AD}" srcOrd="2" destOrd="0" presId="urn:microsoft.com/office/officeart/2005/8/layout/hierarchy3"/>
    <dgm:cxn modelId="{F926EA6F-2337-4C7D-AA90-E915E2855698}" type="presParOf" srcId="{3EB37565-4E45-4D90-9F33-0D2D83D6699E}" destId="{9D83D557-1A7B-4B44-9B0F-B3AD25C2EAD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DE1368-F21C-4D5F-AEFB-6ADA67D6CF01}" type="doc">
      <dgm:prSet loTypeId="urn:microsoft.com/office/officeart/2005/8/layout/hProcess9" loCatId="process" qsTypeId="urn:microsoft.com/office/officeart/2005/8/quickstyle/simple1" qsCatId="simple" csTypeId="urn:microsoft.com/office/officeart/2005/8/colors/accent1_2" csCatId="accent1" phldr="1"/>
      <dgm:spPr/>
    </dgm:pt>
    <dgm:pt modelId="{C58013A1-9F8D-4664-8F45-77711764E068}">
      <dgm:prSet phldrT="[Text]" custT="1"/>
      <dgm:spPr>
        <a:solidFill>
          <a:srgbClr val="8DA381">
            <a:alpha val="80000"/>
          </a:srgbClr>
        </a:solidFill>
      </dgm:spPr>
      <dgm:t>
        <a:bodyPr/>
        <a:lstStyle/>
        <a:p>
          <a:endParaRPr lang="en-US" sz="2000" b="1" dirty="0"/>
        </a:p>
        <a:p>
          <a:r>
            <a:rPr lang="en-US" sz="2000" b="1" dirty="0"/>
            <a:t>2 October 2017</a:t>
          </a:r>
        </a:p>
        <a:p>
          <a:r>
            <a:rPr lang="en-US" sz="1600" dirty="0"/>
            <a:t>Comments due</a:t>
          </a:r>
        </a:p>
        <a:p>
          <a:endParaRPr lang="en-US" sz="1600" dirty="0"/>
        </a:p>
      </dgm:t>
    </dgm:pt>
    <dgm:pt modelId="{A5EEE08D-793D-4421-8F13-E3B8FAA52965}" type="parTrans" cxnId="{2BFB9F77-0705-49AA-8921-26EBE89E9108}">
      <dgm:prSet/>
      <dgm:spPr/>
      <dgm:t>
        <a:bodyPr/>
        <a:lstStyle/>
        <a:p>
          <a:endParaRPr lang="en-US"/>
        </a:p>
      </dgm:t>
    </dgm:pt>
    <dgm:pt modelId="{B290F54C-73BA-4104-9FE8-65CE8BF7F80E}" type="sibTrans" cxnId="{2BFB9F77-0705-49AA-8921-26EBE89E9108}">
      <dgm:prSet/>
      <dgm:spPr/>
      <dgm:t>
        <a:bodyPr/>
        <a:lstStyle/>
        <a:p>
          <a:endParaRPr lang="en-US"/>
        </a:p>
      </dgm:t>
    </dgm:pt>
    <dgm:pt modelId="{B97788CB-1BBF-438D-8B7C-30CCC3454FDF}">
      <dgm:prSet phldrT="[Text]" custT="1"/>
      <dgm:spPr>
        <a:solidFill>
          <a:srgbClr val="8DA381">
            <a:alpha val="80000"/>
          </a:srgbClr>
        </a:solidFill>
      </dgm:spPr>
      <dgm:t>
        <a:bodyPr/>
        <a:lstStyle/>
        <a:p>
          <a:r>
            <a:rPr lang="en-US" sz="2000" b="1" dirty="0"/>
            <a:t>30 March 2017</a:t>
          </a:r>
        </a:p>
        <a:p>
          <a:r>
            <a:rPr lang="en-US" sz="1600" dirty="0"/>
            <a:t>Discussion Paper published</a:t>
          </a:r>
        </a:p>
      </dgm:t>
    </dgm:pt>
    <dgm:pt modelId="{3552C53F-2322-49B7-9268-9E3A4E2604F8}" type="parTrans" cxnId="{64E016DE-1EFD-44DE-A11D-FE0ED96118D4}">
      <dgm:prSet/>
      <dgm:spPr/>
      <dgm:t>
        <a:bodyPr/>
        <a:lstStyle/>
        <a:p>
          <a:endParaRPr lang="en-US"/>
        </a:p>
      </dgm:t>
    </dgm:pt>
    <dgm:pt modelId="{2DBD71C5-DD73-4ACA-B142-3C47EAE145CA}" type="sibTrans" cxnId="{64E016DE-1EFD-44DE-A11D-FE0ED96118D4}">
      <dgm:prSet/>
      <dgm:spPr/>
      <dgm:t>
        <a:bodyPr/>
        <a:lstStyle/>
        <a:p>
          <a:endParaRPr lang="en-US"/>
        </a:p>
      </dgm:t>
    </dgm:pt>
    <dgm:pt modelId="{01E4B0A9-BECC-41CD-BB70-CAD65486B23C}">
      <dgm:prSet phldrT="[Text]" custT="1"/>
      <dgm:spPr>
        <a:solidFill>
          <a:srgbClr val="8DA381">
            <a:alpha val="80000"/>
          </a:srgbClr>
        </a:solidFill>
      </dgm:spPr>
      <dgm:t>
        <a:bodyPr/>
        <a:lstStyle/>
        <a:p>
          <a:r>
            <a:rPr lang="en-GB" sz="2000" b="1" dirty="0"/>
            <a:t>2018 </a:t>
          </a:r>
        </a:p>
        <a:p>
          <a:r>
            <a:rPr lang="en-GB" sz="1600" dirty="0">
              <a:solidFill>
                <a:srgbClr val="FFFFFF"/>
              </a:solidFill>
              <a:latin typeface="Arial"/>
              <a:ea typeface="+mn-ea"/>
              <a:cs typeface="+mn-cs"/>
            </a:rPr>
            <a:t>Board redeliberations</a:t>
          </a:r>
          <a:endParaRPr lang="en-US" sz="1600" dirty="0">
            <a:solidFill>
              <a:srgbClr val="FFFFFF"/>
            </a:solidFill>
            <a:latin typeface="Arial"/>
            <a:ea typeface="+mn-ea"/>
            <a:cs typeface="+mn-cs"/>
          </a:endParaRPr>
        </a:p>
      </dgm:t>
    </dgm:pt>
    <dgm:pt modelId="{9BF5DA66-FEDC-4B38-B8FB-63E8D87E2A1D}" type="parTrans" cxnId="{C2C41457-0167-4816-88C0-C99AD1E2955B}">
      <dgm:prSet/>
      <dgm:spPr/>
      <dgm:t>
        <a:bodyPr/>
        <a:lstStyle/>
        <a:p>
          <a:endParaRPr lang="en-US"/>
        </a:p>
      </dgm:t>
    </dgm:pt>
    <dgm:pt modelId="{F650728A-BCDF-421A-B3AA-E11CD3C0360B}" type="sibTrans" cxnId="{C2C41457-0167-4816-88C0-C99AD1E2955B}">
      <dgm:prSet/>
      <dgm:spPr/>
      <dgm:t>
        <a:bodyPr/>
        <a:lstStyle/>
        <a:p>
          <a:endParaRPr lang="en-US"/>
        </a:p>
      </dgm:t>
    </dgm:pt>
    <dgm:pt modelId="{806B1F33-A999-48C8-BD49-1CB2F709BA83}" type="pres">
      <dgm:prSet presAssocID="{F7DE1368-F21C-4D5F-AEFB-6ADA67D6CF01}" presName="CompostProcess" presStyleCnt="0">
        <dgm:presLayoutVars>
          <dgm:dir/>
          <dgm:resizeHandles val="exact"/>
        </dgm:presLayoutVars>
      </dgm:prSet>
      <dgm:spPr/>
    </dgm:pt>
    <dgm:pt modelId="{AB9ED6BF-C59F-4C83-A6EF-C10C04969555}" type="pres">
      <dgm:prSet presAssocID="{F7DE1368-F21C-4D5F-AEFB-6ADA67D6CF01}" presName="arrow" presStyleLbl="bgShp" presStyleIdx="0" presStyleCnt="1" custLinFactNeighborX="-87"/>
      <dgm:spPr>
        <a:solidFill>
          <a:schemeClr val="tx1">
            <a:lumMod val="20000"/>
            <a:lumOff val="80000"/>
          </a:schemeClr>
        </a:solidFill>
      </dgm:spPr>
    </dgm:pt>
    <dgm:pt modelId="{3692B9A3-C400-48F9-9A9E-0D40E7DB7B18}" type="pres">
      <dgm:prSet presAssocID="{F7DE1368-F21C-4D5F-AEFB-6ADA67D6CF01}" presName="linearProcess" presStyleCnt="0"/>
      <dgm:spPr/>
    </dgm:pt>
    <dgm:pt modelId="{83911988-9A24-4256-968E-A4B66D1FE2AE}" type="pres">
      <dgm:prSet presAssocID="{B97788CB-1BBF-438D-8B7C-30CCC3454FDF}" presName="textNode" presStyleLbl="node1" presStyleIdx="0" presStyleCnt="3" custScaleX="141571" custLinFactX="15523" custLinFactNeighborX="100000" custLinFactNeighborY="1087">
        <dgm:presLayoutVars>
          <dgm:bulletEnabled val="1"/>
        </dgm:presLayoutVars>
      </dgm:prSet>
      <dgm:spPr/>
    </dgm:pt>
    <dgm:pt modelId="{1EE9AA29-2771-41D4-A9E1-7CC42351FDD6}" type="pres">
      <dgm:prSet presAssocID="{2DBD71C5-DD73-4ACA-B142-3C47EAE145CA}" presName="sibTrans" presStyleCnt="0"/>
      <dgm:spPr/>
    </dgm:pt>
    <dgm:pt modelId="{3611D512-7FFC-4552-9DD5-CF95F710876E}" type="pres">
      <dgm:prSet presAssocID="{C58013A1-9F8D-4664-8F45-77711764E068}" presName="textNode" presStyleLbl="node1" presStyleIdx="1" presStyleCnt="3" custScaleX="145897" custLinFactNeighborX="96163" custLinFactNeighborY="1087">
        <dgm:presLayoutVars>
          <dgm:bulletEnabled val="1"/>
        </dgm:presLayoutVars>
      </dgm:prSet>
      <dgm:spPr/>
    </dgm:pt>
    <dgm:pt modelId="{2CEC7C74-4DFC-4E60-B027-E58E45DFFCB8}" type="pres">
      <dgm:prSet presAssocID="{B290F54C-73BA-4104-9FE8-65CE8BF7F80E}" presName="sibTrans" presStyleCnt="0"/>
      <dgm:spPr/>
    </dgm:pt>
    <dgm:pt modelId="{435D858A-EF41-4299-BC85-7550AFB4937F}" type="pres">
      <dgm:prSet presAssocID="{01E4B0A9-BECC-41CD-BB70-CAD65486B23C}" presName="textNode" presStyleLbl="node1" presStyleIdx="2" presStyleCnt="3" custScaleX="159674" custLinFactNeighborX="58824" custLinFactNeighborY="1087">
        <dgm:presLayoutVars>
          <dgm:bulletEnabled val="1"/>
        </dgm:presLayoutVars>
      </dgm:prSet>
      <dgm:spPr/>
    </dgm:pt>
  </dgm:ptLst>
  <dgm:cxnLst>
    <dgm:cxn modelId="{F0EBAD39-2982-47FB-885A-469D8AD0E14C}" type="presOf" srcId="{01E4B0A9-BECC-41CD-BB70-CAD65486B23C}" destId="{435D858A-EF41-4299-BC85-7550AFB4937F}" srcOrd="0" destOrd="0" presId="urn:microsoft.com/office/officeart/2005/8/layout/hProcess9"/>
    <dgm:cxn modelId="{6211243A-9A0C-463E-84B6-87B4373D68F4}" type="presOf" srcId="{C58013A1-9F8D-4664-8F45-77711764E068}" destId="{3611D512-7FFC-4552-9DD5-CF95F710876E}" srcOrd="0" destOrd="0" presId="urn:microsoft.com/office/officeart/2005/8/layout/hProcess9"/>
    <dgm:cxn modelId="{3F451062-96D1-496F-86AD-DAC3F14193B8}" type="presOf" srcId="{F7DE1368-F21C-4D5F-AEFB-6ADA67D6CF01}" destId="{806B1F33-A999-48C8-BD49-1CB2F709BA83}" srcOrd="0" destOrd="0" presId="urn:microsoft.com/office/officeart/2005/8/layout/hProcess9"/>
    <dgm:cxn modelId="{20830952-D3C4-449C-B5DE-039C740C62A4}" type="presOf" srcId="{B97788CB-1BBF-438D-8B7C-30CCC3454FDF}" destId="{83911988-9A24-4256-968E-A4B66D1FE2AE}" srcOrd="0" destOrd="0" presId="urn:microsoft.com/office/officeart/2005/8/layout/hProcess9"/>
    <dgm:cxn modelId="{C2C41457-0167-4816-88C0-C99AD1E2955B}" srcId="{F7DE1368-F21C-4D5F-AEFB-6ADA67D6CF01}" destId="{01E4B0A9-BECC-41CD-BB70-CAD65486B23C}" srcOrd="2" destOrd="0" parTransId="{9BF5DA66-FEDC-4B38-B8FB-63E8D87E2A1D}" sibTransId="{F650728A-BCDF-421A-B3AA-E11CD3C0360B}"/>
    <dgm:cxn modelId="{2BFB9F77-0705-49AA-8921-26EBE89E9108}" srcId="{F7DE1368-F21C-4D5F-AEFB-6ADA67D6CF01}" destId="{C58013A1-9F8D-4664-8F45-77711764E068}" srcOrd="1" destOrd="0" parTransId="{A5EEE08D-793D-4421-8F13-E3B8FAA52965}" sibTransId="{B290F54C-73BA-4104-9FE8-65CE8BF7F80E}"/>
    <dgm:cxn modelId="{64E016DE-1EFD-44DE-A11D-FE0ED96118D4}" srcId="{F7DE1368-F21C-4D5F-AEFB-6ADA67D6CF01}" destId="{B97788CB-1BBF-438D-8B7C-30CCC3454FDF}" srcOrd="0" destOrd="0" parTransId="{3552C53F-2322-49B7-9268-9E3A4E2604F8}" sibTransId="{2DBD71C5-DD73-4ACA-B142-3C47EAE145CA}"/>
    <dgm:cxn modelId="{7C481D77-BE7E-4B9F-BD7E-620B02087EA3}" type="presParOf" srcId="{806B1F33-A999-48C8-BD49-1CB2F709BA83}" destId="{AB9ED6BF-C59F-4C83-A6EF-C10C04969555}" srcOrd="0" destOrd="0" presId="urn:microsoft.com/office/officeart/2005/8/layout/hProcess9"/>
    <dgm:cxn modelId="{A634C758-77CE-4ECF-B608-83A367F5A495}" type="presParOf" srcId="{806B1F33-A999-48C8-BD49-1CB2F709BA83}" destId="{3692B9A3-C400-48F9-9A9E-0D40E7DB7B18}" srcOrd="1" destOrd="0" presId="urn:microsoft.com/office/officeart/2005/8/layout/hProcess9"/>
    <dgm:cxn modelId="{33732CEA-E860-4036-AF39-92F872348662}" type="presParOf" srcId="{3692B9A3-C400-48F9-9A9E-0D40E7DB7B18}" destId="{83911988-9A24-4256-968E-A4B66D1FE2AE}" srcOrd="0" destOrd="0" presId="urn:microsoft.com/office/officeart/2005/8/layout/hProcess9"/>
    <dgm:cxn modelId="{4F5BACDD-49A1-401E-90D7-474EC375C590}" type="presParOf" srcId="{3692B9A3-C400-48F9-9A9E-0D40E7DB7B18}" destId="{1EE9AA29-2771-41D4-A9E1-7CC42351FDD6}" srcOrd="1" destOrd="0" presId="urn:microsoft.com/office/officeart/2005/8/layout/hProcess9"/>
    <dgm:cxn modelId="{8AA4E3DA-73A2-4E52-91F2-5F8903F1B3F2}" type="presParOf" srcId="{3692B9A3-C400-48F9-9A9E-0D40E7DB7B18}" destId="{3611D512-7FFC-4552-9DD5-CF95F710876E}" srcOrd="2" destOrd="0" presId="urn:microsoft.com/office/officeart/2005/8/layout/hProcess9"/>
    <dgm:cxn modelId="{65994586-C50A-43A0-B2A7-646EDA14C71D}" type="presParOf" srcId="{3692B9A3-C400-48F9-9A9E-0D40E7DB7B18}" destId="{2CEC7C74-4DFC-4E60-B027-E58E45DFFCB8}" srcOrd="3" destOrd="0" presId="urn:microsoft.com/office/officeart/2005/8/layout/hProcess9"/>
    <dgm:cxn modelId="{1FCE70F0-C310-44BD-B8E7-763216CB353D}" type="presParOf" srcId="{3692B9A3-C400-48F9-9A9E-0D40E7DB7B18}" destId="{435D858A-EF41-4299-BC85-7550AFB493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ED6BF-C59F-4C83-A6EF-C10C04969555}">
      <dsp:nvSpPr>
        <dsp:cNvPr id="0" name=""/>
        <dsp:cNvSpPr/>
      </dsp:nvSpPr>
      <dsp:spPr>
        <a:xfrm>
          <a:off x="724376" y="0"/>
          <a:ext cx="8209597" cy="4752528"/>
        </a:xfrm>
        <a:prstGeom prst="rightArrow">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83911988-9A24-4256-968E-A4B66D1FE2AE}">
      <dsp:nvSpPr>
        <dsp:cNvPr id="0" name=""/>
        <dsp:cNvSpPr/>
      </dsp:nvSpPr>
      <dsp:spPr>
        <a:xfrm>
          <a:off x="271944" y="1452163"/>
          <a:ext cx="1474165"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2011</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1600" kern="1200" dirty="0"/>
            <a:t>Agenda Consultation</a:t>
          </a:r>
        </a:p>
      </dsp:txBody>
      <dsp:txXfrm>
        <a:off x="343907" y="1524126"/>
        <a:ext cx="1330239" cy="1757085"/>
      </dsp:txXfrm>
    </dsp:sp>
    <dsp:sp modelId="{3611D512-7FFC-4552-9DD5-CF95F710876E}">
      <dsp:nvSpPr>
        <dsp:cNvPr id="0" name=""/>
        <dsp:cNvSpPr/>
      </dsp:nvSpPr>
      <dsp:spPr>
        <a:xfrm>
          <a:off x="1837855" y="1452163"/>
          <a:ext cx="1390352"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2012</a:t>
          </a:r>
        </a:p>
        <a:p>
          <a:pPr marL="0" lvl="0" indent="0" algn="ctr" defTabSz="889000">
            <a:lnSpc>
              <a:spcPct val="90000"/>
            </a:lnSpc>
            <a:spcBef>
              <a:spcPct val="0"/>
            </a:spcBef>
            <a:spcAft>
              <a:spcPct val="35000"/>
            </a:spcAft>
            <a:buNone/>
          </a:pPr>
          <a:r>
            <a:rPr lang="en-US" sz="1100" kern="1200" dirty="0"/>
            <a:t> </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1600" kern="1200" dirty="0"/>
            <a:t>Stakeholder Survey</a:t>
          </a:r>
        </a:p>
      </dsp:txBody>
      <dsp:txXfrm>
        <a:off x="1905726" y="1520034"/>
        <a:ext cx="1254610" cy="1765269"/>
      </dsp:txXfrm>
    </dsp:sp>
    <dsp:sp modelId="{D3F273B7-3CAB-47C0-8F97-C37B029D8CD4}">
      <dsp:nvSpPr>
        <dsp:cNvPr id="0" name=""/>
        <dsp:cNvSpPr/>
      </dsp:nvSpPr>
      <dsp:spPr>
        <a:xfrm>
          <a:off x="3305499" y="1452163"/>
          <a:ext cx="1470615"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2013 </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1600" kern="1200" dirty="0"/>
            <a:t>Discussion Forum</a:t>
          </a:r>
        </a:p>
      </dsp:txBody>
      <dsp:txXfrm>
        <a:off x="3377289" y="1523953"/>
        <a:ext cx="1327035" cy="1757431"/>
      </dsp:txXfrm>
    </dsp:sp>
    <dsp:sp modelId="{5E17F0C3-D5D4-4E98-B068-F1BDA6414C9D}">
      <dsp:nvSpPr>
        <dsp:cNvPr id="0" name=""/>
        <dsp:cNvSpPr/>
      </dsp:nvSpPr>
      <dsp:spPr>
        <a:xfrm>
          <a:off x="4852604" y="1452163"/>
          <a:ext cx="1313463"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2013</a:t>
          </a:r>
          <a:r>
            <a:rPr lang="en-US" sz="1100" kern="1200" dirty="0"/>
            <a:t> </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1600" kern="1200" dirty="0"/>
            <a:t>Feedback Statement</a:t>
          </a:r>
        </a:p>
      </dsp:txBody>
      <dsp:txXfrm>
        <a:off x="4916722" y="1516281"/>
        <a:ext cx="1185227" cy="1772775"/>
      </dsp:txXfrm>
    </dsp:sp>
    <dsp:sp modelId="{0B74FBFF-1A4E-4185-9457-36EAD4DEAF63}">
      <dsp:nvSpPr>
        <dsp:cNvPr id="0" name=""/>
        <dsp:cNvSpPr/>
      </dsp:nvSpPr>
      <dsp:spPr>
        <a:xfrm>
          <a:off x="6251078" y="1425758"/>
          <a:ext cx="1387384"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2013</a:t>
          </a:r>
          <a:r>
            <a:rPr lang="en-US" sz="1100" kern="1200" dirty="0"/>
            <a:t> </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1600" kern="1200" dirty="0"/>
            <a:t>Disclosure Initiative launch</a:t>
          </a:r>
        </a:p>
      </dsp:txBody>
      <dsp:txXfrm>
        <a:off x="6318805" y="1493485"/>
        <a:ext cx="1251930" cy="1765557"/>
      </dsp:txXfrm>
    </dsp:sp>
    <dsp:sp modelId="{54C28C10-B30E-4819-AF38-9EDA3E0B9F05}">
      <dsp:nvSpPr>
        <dsp:cNvPr id="0" name=""/>
        <dsp:cNvSpPr/>
      </dsp:nvSpPr>
      <dsp:spPr>
        <a:xfrm>
          <a:off x="7698597" y="1440168"/>
          <a:ext cx="1750534" cy="1901011"/>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1200"/>
            </a:spcAft>
            <a:buNone/>
          </a:pPr>
          <a:r>
            <a:rPr lang="en-US" sz="2000" b="1" kern="1200" dirty="0"/>
            <a:t>2013</a:t>
          </a:r>
          <a:r>
            <a:rPr lang="en-GB" sz="2000" b="1" kern="1200" dirty="0"/>
            <a:t>–</a:t>
          </a:r>
          <a:r>
            <a:rPr lang="en-US" sz="2000" b="1" kern="1200" dirty="0"/>
            <a:t>date </a:t>
          </a:r>
        </a:p>
        <a:p>
          <a:pPr marL="0" lvl="0" indent="0" algn="ctr" defTabSz="889000">
            <a:lnSpc>
              <a:spcPct val="90000"/>
            </a:lnSpc>
            <a:spcBef>
              <a:spcPct val="0"/>
            </a:spcBef>
            <a:spcAft>
              <a:spcPct val="35000"/>
            </a:spcAft>
            <a:buNone/>
          </a:pPr>
          <a:r>
            <a:rPr lang="en-US" sz="1600" kern="1200" dirty="0"/>
            <a:t>Work on several projects in Disclosure Initiative</a:t>
          </a:r>
        </a:p>
      </dsp:txBody>
      <dsp:txXfrm>
        <a:off x="7784051" y="1525622"/>
        <a:ext cx="1579626" cy="1730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C007-5F6F-435C-9B1B-85D003460DA2}">
      <dsp:nvSpPr>
        <dsp:cNvPr id="0" name=""/>
        <dsp:cNvSpPr/>
      </dsp:nvSpPr>
      <dsp:spPr>
        <a:xfrm>
          <a:off x="0" y="490276"/>
          <a:ext cx="8065976" cy="4536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746AC99C-FE06-4C14-962C-28749406686D}">
      <dsp:nvSpPr>
        <dsp:cNvPr id="0" name=""/>
        <dsp:cNvSpPr/>
      </dsp:nvSpPr>
      <dsp:spPr>
        <a:xfrm>
          <a:off x="402904" y="26564"/>
          <a:ext cx="7397343" cy="729392"/>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2" tIns="0" rIns="213412" bIns="0" numCol="1" spcCol="1270" anchor="ctr" anchorCtr="0">
          <a:noAutofit/>
        </a:bodyPr>
        <a:lstStyle/>
        <a:p>
          <a:pPr marL="0" lvl="0" indent="0" algn="l" defTabSz="977900">
            <a:lnSpc>
              <a:spcPct val="90000"/>
            </a:lnSpc>
            <a:spcBef>
              <a:spcPct val="0"/>
            </a:spcBef>
            <a:spcAft>
              <a:spcPct val="35000"/>
            </a:spcAft>
            <a:buNone/>
          </a:pPr>
          <a:r>
            <a:rPr lang="en-US" sz="2200" kern="1200" dirty="0"/>
            <a:t>Help entities apply judgement and communicate effectively</a:t>
          </a:r>
        </a:p>
      </dsp:txBody>
      <dsp:txXfrm>
        <a:off x="438510" y="62170"/>
        <a:ext cx="7326131" cy="658180"/>
      </dsp:txXfrm>
    </dsp:sp>
    <dsp:sp modelId="{317D3C0C-F753-4741-978C-70F9E078413E}">
      <dsp:nvSpPr>
        <dsp:cNvPr id="0" name=""/>
        <dsp:cNvSpPr/>
      </dsp:nvSpPr>
      <dsp:spPr>
        <a:xfrm>
          <a:off x="0" y="1174480"/>
          <a:ext cx="8065976" cy="4536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B8BA2215-76F5-4359-8CE9-1D6760036A67}">
      <dsp:nvSpPr>
        <dsp:cNvPr id="0" name=""/>
        <dsp:cNvSpPr/>
      </dsp:nvSpPr>
      <dsp:spPr>
        <a:xfrm>
          <a:off x="403298" y="1041076"/>
          <a:ext cx="7433764" cy="399083"/>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2" tIns="0" rIns="213412" bIns="0" numCol="1" spcCol="1270" anchor="ctr" anchorCtr="0">
          <a:noAutofit/>
        </a:bodyPr>
        <a:lstStyle/>
        <a:p>
          <a:pPr marL="0" lvl="0" indent="0" algn="l" defTabSz="977900">
            <a:lnSpc>
              <a:spcPct val="90000"/>
            </a:lnSpc>
            <a:spcBef>
              <a:spcPct val="0"/>
            </a:spcBef>
            <a:spcAft>
              <a:spcPct val="35000"/>
            </a:spcAft>
            <a:buNone/>
          </a:pPr>
          <a:r>
            <a:rPr lang="en-US" sz="2200" kern="1200" dirty="0"/>
            <a:t>Help users by improving disclosures</a:t>
          </a:r>
        </a:p>
      </dsp:txBody>
      <dsp:txXfrm>
        <a:off x="422780" y="1060558"/>
        <a:ext cx="7394800" cy="360119"/>
      </dsp:txXfrm>
    </dsp:sp>
    <dsp:sp modelId="{2FFE3835-11A6-4F23-B8CC-CC10BDB8B6C5}">
      <dsp:nvSpPr>
        <dsp:cNvPr id="0" name=""/>
        <dsp:cNvSpPr/>
      </dsp:nvSpPr>
      <dsp:spPr>
        <a:xfrm>
          <a:off x="0" y="1824091"/>
          <a:ext cx="8065976" cy="4536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EB792E56-8F54-45ED-835E-8BC28ABFF15C}">
      <dsp:nvSpPr>
        <dsp:cNvPr id="0" name=""/>
        <dsp:cNvSpPr/>
      </dsp:nvSpPr>
      <dsp:spPr>
        <a:xfrm>
          <a:off x="403298" y="1725280"/>
          <a:ext cx="7421117" cy="364491"/>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2" tIns="0" rIns="213412" bIns="0" numCol="1" spcCol="1270" anchor="ctr" anchorCtr="0">
          <a:noAutofit/>
        </a:bodyPr>
        <a:lstStyle/>
        <a:p>
          <a:pPr marL="0" lvl="0" indent="0" algn="l" defTabSz="977900">
            <a:lnSpc>
              <a:spcPct val="90000"/>
            </a:lnSpc>
            <a:spcBef>
              <a:spcPct val="0"/>
            </a:spcBef>
            <a:spcAft>
              <a:spcPct val="35000"/>
            </a:spcAft>
            <a:buNone/>
          </a:pPr>
          <a:r>
            <a:rPr lang="en-US" sz="2200" kern="1200" dirty="0"/>
            <a:t>Help the Board improve disclosure requirements</a:t>
          </a:r>
        </a:p>
      </dsp:txBody>
      <dsp:txXfrm>
        <a:off x="421091" y="1743073"/>
        <a:ext cx="7385531" cy="328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C007-5F6F-435C-9B1B-85D003460DA2}">
      <dsp:nvSpPr>
        <dsp:cNvPr id="0" name=""/>
        <dsp:cNvSpPr/>
      </dsp:nvSpPr>
      <dsp:spPr>
        <a:xfrm>
          <a:off x="0" y="382619"/>
          <a:ext cx="8365146" cy="6300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746AC99C-FE06-4C14-962C-28749406686D}">
      <dsp:nvSpPr>
        <dsp:cNvPr id="0" name=""/>
        <dsp:cNvSpPr/>
      </dsp:nvSpPr>
      <dsp:spPr>
        <a:xfrm>
          <a:off x="418257" y="13619"/>
          <a:ext cx="7679212" cy="738000"/>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328" tIns="0" rIns="221328"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FFFFFF"/>
              </a:solidFill>
              <a:latin typeface="Arial"/>
              <a:ea typeface="ヒラギノ角ゴ ProN W3"/>
              <a:cs typeface="ヒラギノ角ゴ ProN W3"/>
            </a:rPr>
            <a:t>Approaches to address identified disclosure issues </a:t>
          </a:r>
          <a:endParaRPr lang="en-US" sz="2400" kern="1200" dirty="0">
            <a:solidFill>
              <a:srgbClr val="FFFFFF"/>
            </a:solidFill>
            <a:latin typeface="Arial"/>
            <a:ea typeface="ヒラギノ角ゴ ProN W3"/>
            <a:cs typeface="ヒラギノ角ゴ ProN W3"/>
          </a:endParaRPr>
        </a:p>
      </dsp:txBody>
      <dsp:txXfrm>
        <a:off x="454283" y="49645"/>
        <a:ext cx="7607160" cy="665948"/>
      </dsp:txXfrm>
    </dsp:sp>
    <dsp:sp modelId="{317D3C0C-F753-4741-978C-70F9E078413E}">
      <dsp:nvSpPr>
        <dsp:cNvPr id="0" name=""/>
        <dsp:cNvSpPr/>
      </dsp:nvSpPr>
      <dsp:spPr>
        <a:xfrm>
          <a:off x="0" y="1516619"/>
          <a:ext cx="8365146" cy="6300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B8BA2215-76F5-4359-8CE9-1D6760036A67}">
      <dsp:nvSpPr>
        <dsp:cNvPr id="0" name=""/>
        <dsp:cNvSpPr/>
      </dsp:nvSpPr>
      <dsp:spPr>
        <a:xfrm>
          <a:off x="418257" y="1147619"/>
          <a:ext cx="7709485" cy="738000"/>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328" tIns="0" rIns="221328"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FFFFFF"/>
              </a:solidFill>
              <a:latin typeface="Arial"/>
              <a:ea typeface="ヒラギノ角ゴ ProN W3"/>
              <a:cs typeface="ヒラギノ角ゴ ProN W3"/>
            </a:rPr>
            <a:t>Whether there are other disclosure issues to consider</a:t>
          </a:r>
          <a:endParaRPr lang="en-US" sz="2400" kern="1200" dirty="0">
            <a:solidFill>
              <a:srgbClr val="FFFFFF"/>
            </a:solidFill>
            <a:latin typeface="Arial"/>
            <a:ea typeface="ヒラギノ角ゴ ProN W3"/>
            <a:cs typeface="ヒラギノ角ゴ ProN W3"/>
          </a:endParaRPr>
        </a:p>
      </dsp:txBody>
      <dsp:txXfrm>
        <a:off x="454283" y="1183645"/>
        <a:ext cx="7637433"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C007-5F6F-435C-9B1B-85D003460DA2}">
      <dsp:nvSpPr>
        <dsp:cNvPr id="0" name=""/>
        <dsp:cNvSpPr/>
      </dsp:nvSpPr>
      <dsp:spPr>
        <a:xfrm>
          <a:off x="0" y="519459"/>
          <a:ext cx="8365146" cy="8316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746AC99C-FE06-4C14-962C-28749406686D}">
      <dsp:nvSpPr>
        <dsp:cNvPr id="0" name=""/>
        <dsp:cNvSpPr/>
      </dsp:nvSpPr>
      <dsp:spPr>
        <a:xfrm>
          <a:off x="418257" y="32379"/>
          <a:ext cx="7679212" cy="974160"/>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328" tIns="0" rIns="22132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Clarify which </a:t>
          </a:r>
          <a:r>
            <a:rPr lang="en-GB" sz="2400" kern="1200" dirty="0">
              <a:solidFill>
                <a:schemeClr val="bg1"/>
              </a:solidFill>
            </a:rPr>
            <a:t>accounting policies are necessary for understanding the financial statements</a:t>
          </a:r>
          <a:endParaRPr lang="en-US" sz="2400" kern="1200" dirty="0">
            <a:solidFill>
              <a:schemeClr val="bg1"/>
            </a:solidFill>
            <a:latin typeface="Arial"/>
            <a:ea typeface="ヒラギノ角ゴ ProN W3"/>
            <a:cs typeface="ヒラギノ角ゴ ProN W3"/>
          </a:endParaRPr>
        </a:p>
      </dsp:txBody>
      <dsp:txXfrm>
        <a:off x="465812" y="79934"/>
        <a:ext cx="7584102" cy="879050"/>
      </dsp:txXfrm>
    </dsp:sp>
    <dsp:sp modelId="{317D3C0C-F753-4741-978C-70F9E078413E}">
      <dsp:nvSpPr>
        <dsp:cNvPr id="0" name=""/>
        <dsp:cNvSpPr/>
      </dsp:nvSpPr>
      <dsp:spPr>
        <a:xfrm>
          <a:off x="0" y="2016340"/>
          <a:ext cx="8365146" cy="831600"/>
        </a:xfrm>
        <a:prstGeom prst="rect">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sp>
    <dsp:sp modelId="{B8BA2215-76F5-4359-8CE9-1D6760036A67}">
      <dsp:nvSpPr>
        <dsp:cNvPr id="0" name=""/>
        <dsp:cNvSpPr/>
      </dsp:nvSpPr>
      <dsp:spPr>
        <a:xfrm>
          <a:off x="418257" y="1529260"/>
          <a:ext cx="7709485" cy="974160"/>
        </a:xfrm>
        <a:prstGeom prst="roundRect">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328" tIns="0" rIns="221328"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Explain how to better organise and locate accounting policies and significant judgements and assumptions</a:t>
          </a:r>
          <a:endParaRPr lang="en-US" sz="2400" kern="1200" dirty="0">
            <a:solidFill>
              <a:schemeClr val="bg1"/>
            </a:solidFill>
            <a:latin typeface="Arial"/>
            <a:ea typeface="ヒラギノ角ゴ ProN W3"/>
            <a:cs typeface="ヒラギノ角ゴ ProN W3"/>
          </a:endParaRPr>
        </a:p>
      </dsp:txBody>
      <dsp:txXfrm>
        <a:off x="465812" y="1576815"/>
        <a:ext cx="7614375"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BC5B-5327-42A8-BF93-409A9B37E915}">
      <dsp:nvSpPr>
        <dsp:cNvPr id="0" name=""/>
        <dsp:cNvSpPr/>
      </dsp:nvSpPr>
      <dsp:spPr>
        <a:xfrm>
          <a:off x="440117" y="133"/>
          <a:ext cx="4045874" cy="1197147"/>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Problems</a:t>
          </a:r>
        </a:p>
      </dsp:txBody>
      <dsp:txXfrm>
        <a:off x="475180" y="35196"/>
        <a:ext cx="3975748" cy="1127021"/>
      </dsp:txXfrm>
    </dsp:sp>
    <dsp:sp modelId="{39209D15-5F81-4727-A168-1BD12433C764}">
      <dsp:nvSpPr>
        <dsp:cNvPr id="0" name=""/>
        <dsp:cNvSpPr/>
      </dsp:nvSpPr>
      <dsp:spPr>
        <a:xfrm>
          <a:off x="844704" y="1197281"/>
          <a:ext cx="404587" cy="797432"/>
        </a:xfrm>
        <a:custGeom>
          <a:avLst/>
          <a:gdLst/>
          <a:ahLst/>
          <a:cxnLst/>
          <a:rect l="0" t="0" r="0" b="0"/>
          <a:pathLst>
            <a:path>
              <a:moveTo>
                <a:pt x="0" y="0"/>
              </a:moveTo>
              <a:lnTo>
                <a:pt x="0" y="797432"/>
              </a:lnTo>
              <a:lnTo>
                <a:pt x="404587" y="797432"/>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2B27F322-09FF-45EC-9791-9424EF7A6C32}">
      <dsp:nvSpPr>
        <dsp:cNvPr id="0" name=""/>
        <dsp:cNvSpPr/>
      </dsp:nvSpPr>
      <dsp:spPr>
        <a:xfrm>
          <a:off x="1249292" y="1463091"/>
          <a:ext cx="3197758" cy="1063243"/>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Some Standards lack clear disclosure objectives </a:t>
          </a:r>
          <a:endParaRPr lang="en-GB" sz="2000" kern="1200" dirty="0">
            <a:solidFill>
              <a:schemeClr val="tx1"/>
            </a:solidFill>
          </a:endParaRPr>
        </a:p>
      </dsp:txBody>
      <dsp:txXfrm>
        <a:off x="1280433" y="1494232"/>
        <a:ext cx="3135476" cy="1000961"/>
      </dsp:txXfrm>
    </dsp:sp>
    <dsp:sp modelId="{7BDCD74D-2B5D-469E-8688-6CA50046FC30}">
      <dsp:nvSpPr>
        <dsp:cNvPr id="0" name=""/>
        <dsp:cNvSpPr/>
      </dsp:nvSpPr>
      <dsp:spPr>
        <a:xfrm>
          <a:off x="844704" y="1197281"/>
          <a:ext cx="404587" cy="2126486"/>
        </a:xfrm>
        <a:custGeom>
          <a:avLst/>
          <a:gdLst/>
          <a:ahLst/>
          <a:cxnLst/>
          <a:rect l="0" t="0" r="0" b="0"/>
          <a:pathLst>
            <a:path>
              <a:moveTo>
                <a:pt x="0" y="0"/>
              </a:moveTo>
              <a:lnTo>
                <a:pt x="0" y="2126486"/>
              </a:lnTo>
              <a:lnTo>
                <a:pt x="404587" y="2126486"/>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8ED4A7B3-EAD8-4491-9C82-C6EB9E998C9E}">
      <dsp:nvSpPr>
        <dsp:cNvPr id="0" name=""/>
        <dsp:cNvSpPr/>
      </dsp:nvSpPr>
      <dsp:spPr>
        <a:xfrm>
          <a:off x="1249292" y="2792145"/>
          <a:ext cx="3233960" cy="1063243"/>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Prescriptive disclosure requirements</a:t>
          </a:r>
          <a:endParaRPr lang="de-DE" sz="2000" kern="1200" noProof="0" dirty="0">
            <a:solidFill>
              <a:schemeClr val="tx1"/>
            </a:solidFill>
          </a:endParaRPr>
        </a:p>
      </dsp:txBody>
      <dsp:txXfrm>
        <a:off x="1280433" y="2823286"/>
        <a:ext cx="3171678" cy="1000961"/>
      </dsp:txXfrm>
    </dsp:sp>
    <dsp:sp modelId="{43CF6B03-94D9-47D7-ACF7-91B8E75F0D5F}">
      <dsp:nvSpPr>
        <dsp:cNvPr id="0" name=""/>
        <dsp:cNvSpPr/>
      </dsp:nvSpPr>
      <dsp:spPr>
        <a:xfrm>
          <a:off x="844704" y="1197281"/>
          <a:ext cx="404587" cy="3455540"/>
        </a:xfrm>
        <a:custGeom>
          <a:avLst/>
          <a:gdLst/>
          <a:ahLst/>
          <a:cxnLst/>
          <a:rect l="0" t="0" r="0" b="0"/>
          <a:pathLst>
            <a:path>
              <a:moveTo>
                <a:pt x="0" y="0"/>
              </a:moveTo>
              <a:lnTo>
                <a:pt x="0" y="3455540"/>
              </a:lnTo>
              <a:lnTo>
                <a:pt x="404587" y="3455540"/>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6512934F-FDE2-44EF-8002-50854043D64D}">
      <dsp:nvSpPr>
        <dsp:cNvPr id="0" name=""/>
        <dsp:cNvSpPr/>
      </dsp:nvSpPr>
      <dsp:spPr>
        <a:xfrm>
          <a:off x="1249292" y="4121199"/>
          <a:ext cx="3239336" cy="1063243"/>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Some inconsistencies    and unclear relationships between disclosures requirements</a:t>
          </a:r>
        </a:p>
      </dsp:txBody>
      <dsp:txXfrm>
        <a:off x="1280433" y="4152340"/>
        <a:ext cx="3177054" cy="1000961"/>
      </dsp:txXfrm>
    </dsp:sp>
    <dsp:sp modelId="{1F2AE136-58DC-424B-93B2-5A1E4F68EE98}">
      <dsp:nvSpPr>
        <dsp:cNvPr id="0" name=""/>
        <dsp:cNvSpPr/>
      </dsp:nvSpPr>
      <dsp:spPr>
        <a:xfrm>
          <a:off x="5017612" y="133"/>
          <a:ext cx="4263349" cy="1186090"/>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Possible approaches</a:t>
          </a:r>
        </a:p>
      </dsp:txBody>
      <dsp:txXfrm>
        <a:off x="5052351" y="34872"/>
        <a:ext cx="4193871" cy="1116612"/>
      </dsp:txXfrm>
    </dsp:sp>
    <dsp:sp modelId="{19143794-A395-4D5D-834E-3572158C3F22}">
      <dsp:nvSpPr>
        <dsp:cNvPr id="0" name=""/>
        <dsp:cNvSpPr/>
      </dsp:nvSpPr>
      <dsp:spPr>
        <a:xfrm>
          <a:off x="5443947" y="1186223"/>
          <a:ext cx="426334" cy="966945"/>
        </a:xfrm>
        <a:custGeom>
          <a:avLst/>
          <a:gdLst/>
          <a:ahLst/>
          <a:cxnLst/>
          <a:rect l="0" t="0" r="0" b="0"/>
          <a:pathLst>
            <a:path>
              <a:moveTo>
                <a:pt x="0" y="0"/>
              </a:moveTo>
              <a:lnTo>
                <a:pt x="0" y="966945"/>
              </a:lnTo>
              <a:lnTo>
                <a:pt x="426334" y="966945"/>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30B6E5FF-35FC-4800-AB7A-44044297A103}">
      <dsp:nvSpPr>
        <dsp:cNvPr id="0" name=""/>
        <dsp:cNvSpPr/>
      </dsp:nvSpPr>
      <dsp:spPr>
        <a:xfrm>
          <a:off x="5870282" y="1452034"/>
          <a:ext cx="3389874" cy="1402268"/>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Central set of disclosure objectives as a basis for more unified disclosure objectives and requirements</a:t>
          </a:r>
        </a:p>
      </dsp:txBody>
      <dsp:txXfrm>
        <a:off x="5911353" y="1493105"/>
        <a:ext cx="3307732" cy="1320126"/>
      </dsp:txXfrm>
    </dsp:sp>
    <dsp:sp modelId="{A3A607F8-5D90-4EF8-ADB0-67AB8B7379AD}">
      <dsp:nvSpPr>
        <dsp:cNvPr id="0" name=""/>
        <dsp:cNvSpPr/>
      </dsp:nvSpPr>
      <dsp:spPr>
        <a:xfrm>
          <a:off x="5443947" y="1186223"/>
          <a:ext cx="426334" cy="2577498"/>
        </a:xfrm>
        <a:custGeom>
          <a:avLst/>
          <a:gdLst/>
          <a:ahLst/>
          <a:cxnLst/>
          <a:rect l="0" t="0" r="0" b="0"/>
          <a:pathLst>
            <a:path>
              <a:moveTo>
                <a:pt x="0" y="0"/>
              </a:moveTo>
              <a:lnTo>
                <a:pt x="0" y="2577498"/>
              </a:lnTo>
              <a:lnTo>
                <a:pt x="426334" y="2577498"/>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9D83D557-1A7B-4B44-9B0F-B3AD25C2EAD6}">
      <dsp:nvSpPr>
        <dsp:cNvPr id="0" name=""/>
        <dsp:cNvSpPr/>
      </dsp:nvSpPr>
      <dsp:spPr>
        <a:xfrm>
          <a:off x="5870282" y="3120113"/>
          <a:ext cx="3389874" cy="1287215"/>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Approach developed by the NZASB staff for drafting disclosure objectives and requirements in Standards</a:t>
          </a:r>
        </a:p>
      </dsp:txBody>
      <dsp:txXfrm>
        <a:off x="5907983" y="3157814"/>
        <a:ext cx="3314472" cy="1211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BC5B-5327-42A8-BF93-409A9B37E915}">
      <dsp:nvSpPr>
        <dsp:cNvPr id="0" name=""/>
        <dsp:cNvSpPr/>
      </dsp:nvSpPr>
      <dsp:spPr>
        <a:xfrm>
          <a:off x="0" y="326"/>
          <a:ext cx="3724955" cy="805686"/>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Focusing on types of information </a:t>
          </a:r>
        </a:p>
      </dsp:txBody>
      <dsp:txXfrm>
        <a:off x="23598" y="23924"/>
        <a:ext cx="3677759" cy="758490"/>
      </dsp:txXfrm>
    </dsp:sp>
    <dsp:sp modelId="{39209D15-5F81-4727-A168-1BD12433C764}">
      <dsp:nvSpPr>
        <dsp:cNvPr id="0" name=""/>
        <dsp:cNvSpPr/>
      </dsp:nvSpPr>
      <dsp:spPr>
        <a:xfrm>
          <a:off x="372495" y="806013"/>
          <a:ext cx="244157" cy="2163829"/>
        </a:xfrm>
        <a:custGeom>
          <a:avLst/>
          <a:gdLst/>
          <a:ahLst/>
          <a:cxnLst/>
          <a:rect l="0" t="0" r="0" b="0"/>
          <a:pathLst>
            <a:path>
              <a:moveTo>
                <a:pt x="0" y="0"/>
              </a:moveTo>
              <a:lnTo>
                <a:pt x="0" y="2163829"/>
              </a:lnTo>
              <a:lnTo>
                <a:pt x="244157" y="2163829"/>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2B27F322-09FF-45EC-9791-9424EF7A6C32}">
      <dsp:nvSpPr>
        <dsp:cNvPr id="0" name=""/>
        <dsp:cNvSpPr/>
      </dsp:nvSpPr>
      <dsp:spPr>
        <a:xfrm>
          <a:off x="616653" y="936099"/>
          <a:ext cx="2978256" cy="4067485"/>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buNone/>
          </a:pPr>
          <a:r>
            <a:rPr lang="en-US" sz="1800" kern="1200" dirty="0">
              <a:solidFill>
                <a:schemeClr val="tx1"/>
              </a:solidFill>
            </a:rPr>
            <a:t>Information about: </a:t>
          </a:r>
        </a:p>
        <a:p>
          <a:pPr marL="273050" lvl="0" indent="-273050" algn="l" defTabSz="800100">
            <a:lnSpc>
              <a:spcPct val="90000"/>
            </a:lnSpc>
            <a:spcBef>
              <a:spcPct val="0"/>
            </a:spcBef>
            <a:spcAft>
              <a:spcPct val="35000"/>
            </a:spcAft>
            <a:buNone/>
          </a:pPr>
          <a:r>
            <a:rPr lang="en-GB" sz="1800" kern="1200" dirty="0">
              <a:solidFill>
                <a:schemeClr val="tx1"/>
              </a:solidFill>
            </a:rPr>
            <a:t>-   the reporting entity;</a:t>
          </a:r>
        </a:p>
        <a:p>
          <a:pPr marL="273050" lvl="0" indent="-273050" algn="l" defTabSz="800100">
            <a:lnSpc>
              <a:spcPct val="90000"/>
            </a:lnSpc>
            <a:spcBef>
              <a:spcPct val="0"/>
            </a:spcBef>
            <a:spcAft>
              <a:spcPct val="35000"/>
            </a:spcAft>
            <a:buNone/>
          </a:pPr>
          <a:r>
            <a:rPr lang="en-GB" sz="1800" kern="1200" dirty="0">
              <a:solidFill>
                <a:schemeClr val="tx1"/>
              </a:solidFill>
            </a:rPr>
            <a:t>-   methods, assumptions and judgements; </a:t>
          </a:r>
        </a:p>
        <a:p>
          <a:pPr marL="273050" lvl="0" indent="-273050" algn="l" defTabSz="800100">
            <a:lnSpc>
              <a:spcPct val="90000"/>
            </a:lnSpc>
            <a:spcBef>
              <a:spcPct val="0"/>
            </a:spcBef>
            <a:spcAft>
              <a:spcPct val="35000"/>
            </a:spcAft>
            <a:buNone/>
          </a:pPr>
          <a:r>
            <a:rPr lang="en-GB" sz="1800" kern="1200" dirty="0">
              <a:solidFill>
                <a:schemeClr val="tx1"/>
              </a:solidFill>
            </a:rPr>
            <a:t>-   items in the primary financial statements;</a:t>
          </a:r>
        </a:p>
        <a:p>
          <a:pPr marL="273050" lvl="0" indent="-273050" algn="l" defTabSz="800100">
            <a:lnSpc>
              <a:spcPct val="90000"/>
            </a:lnSpc>
            <a:spcBef>
              <a:spcPct val="0"/>
            </a:spcBef>
            <a:spcAft>
              <a:spcPct val="35000"/>
            </a:spcAft>
            <a:buNone/>
          </a:pPr>
          <a:r>
            <a:rPr lang="en-GB" sz="1800" kern="1200" dirty="0">
              <a:solidFill>
                <a:schemeClr val="tx1"/>
              </a:solidFill>
            </a:rPr>
            <a:t>-   unrecognised items;</a:t>
          </a:r>
        </a:p>
        <a:p>
          <a:pPr marL="273050" lvl="0" indent="-273050" algn="l" defTabSz="800100">
            <a:lnSpc>
              <a:spcPct val="90000"/>
            </a:lnSpc>
            <a:spcBef>
              <a:spcPct val="0"/>
            </a:spcBef>
            <a:spcAft>
              <a:spcPct val="35000"/>
            </a:spcAft>
            <a:buNone/>
          </a:pPr>
          <a:r>
            <a:rPr lang="en-GB" sz="1800" kern="1200" dirty="0">
              <a:solidFill>
                <a:schemeClr val="tx1"/>
              </a:solidFill>
            </a:rPr>
            <a:t>-   risks and other uncertainties</a:t>
          </a:r>
        </a:p>
        <a:p>
          <a:pPr marL="273050" lvl="0" indent="-273050" algn="l" defTabSz="800100">
            <a:lnSpc>
              <a:spcPct val="90000"/>
            </a:lnSpc>
            <a:spcBef>
              <a:spcPct val="0"/>
            </a:spcBef>
            <a:spcAft>
              <a:spcPct val="35000"/>
            </a:spcAft>
            <a:buNone/>
          </a:pPr>
          <a:r>
            <a:rPr lang="en-GB" sz="1800" kern="1200" dirty="0">
              <a:solidFill>
                <a:schemeClr val="tx1"/>
              </a:solidFill>
            </a:rPr>
            <a:t>-   management’s stewardship;</a:t>
          </a:r>
        </a:p>
        <a:p>
          <a:pPr marL="273050" lvl="0" indent="-273050" algn="l" defTabSz="800100">
            <a:lnSpc>
              <a:spcPct val="90000"/>
            </a:lnSpc>
            <a:spcBef>
              <a:spcPct val="0"/>
            </a:spcBef>
            <a:spcAft>
              <a:spcPct val="35000"/>
            </a:spcAft>
            <a:buNone/>
          </a:pPr>
          <a:r>
            <a:rPr lang="en-GB" sz="1800" kern="1200" dirty="0">
              <a:solidFill>
                <a:schemeClr val="tx1"/>
              </a:solidFill>
            </a:rPr>
            <a:t>-   events after the end of the reporting period.</a:t>
          </a:r>
          <a:endParaRPr lang="en-GB" sz="2000" kern="1200" dirty="0">
            <a:solidFill>
              <a:schemeClr val="tx1"/>
            </a:solidFill>
          </a:endParaRPr>
        </a:p>
      </dsp:txBody>
      <dsp:txXfrm>
        <a:off x="703883" y="1023329"/>
        <a:ext cx="2803796" cy="3893025"/>
      </dsp:txXfrm>
    </dsp:sp>
    <dsp:sp modelId="{1F2AE136-58DC-424B-93B2-5A1E4F68EE98}">
      <dsp:nvSpPr>
        <dsp:cNvPr id="0" name=""/>
        <dsp:cNvSpPr/>
      </dsp:nvSpPr>
      <dsp:spPr>
        <a:xfrm>
          <a:off x="4644943" y="0"/>
          <a:ext cx="4919981" cy="791465"/>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Example of centralised disclosure objective</a:t>
          </a:r>
        </a:p>
      </dsp:txBody>
      <dsp:txXfrm>
        <a:off x="4668124" y="23181"/>
        <a:ext cx="4873619" cy="745103"/>
      </dsp:txXfrm>
    </dsp:sp>
    <dsp:sp modelId="{A3A607F8-5D90-4EF8-ADB0-67AB8B7379AD}">
      <dsp:nvSpPr>
        <dsp:cNvPr id="0" name=""/>
        <dsp:cNvSpPr/>
      </dsp:nvSpPr>
      <dsp:spPr>
        <a:xfrm>
          <a:off x="5136941" y="791465"/>
          <a:ext cx="321773" cy="2016848"/>
        </a:xfrm>
        <a:custGeom>
          <a:avLst/>
          <a:gdLst/>
          <a:ahLst/>
          <a:cxnLst/>
          <a:rect l="0" t="0" r="0" b="0"/>
          <a:pathLst>
            <a:path>
              <a:moveTo>
                <a:pt x="0" y="0"/>
              </a:moveTo>
              <a:lnTo>
                <a:pt x="0" y="2016848"/>
              </a:lnTo>
              <a:lnTo>
                <a:pt x="321773" y="2016848"/>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9D83D557-1A7B-4B44-9B0F-B3AD25C2EAD6}">
      <dsp:nvSpPr>
        <dsp:cNvPr id="0" name=""/>
        <dsp:cNvSpPr/>
      </dsp:nvSpPr>
      <dsp:spPr>
        <a:xfrm>
          <a:off x="5458715" y="1462814"/>
          <a:ext cx="3911975" cy="2690998"/>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Disclose information about changes in an entity’s investment in property, plant and equipment for users to understand how transactions and events during the reporting period have changed the entity’s financial position, financial performance or cash flows. </a:t>
          </a:r>
        </a:p>
      </dsp:txBody>
      <dsp:txXfrm>
        <a:off x="5537532" y="1541631"/>
        <a:ext cx="3754341" cy="2533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BC5B-5327-42A8-BF93-409A9B37E915}">
      <dsp:nvSpPr>
        <dsp:cNvPr id="0" name=""/>
        <dsp:cNvSpPr/>
      </dsp:nvSpPr>
      <dsp:spPr>
        <a:xfrm>
          <a:off x="0" y="326"/>
          <a:ext cx="3724955" cy="805686"/>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Focusing on entity’s activities </a:t>
          </a:r>
        </a:p>
      </dsp:txBody>
      <dsp:txXfrm>
        <a:off x="23598" y="23924"/>
        <a:ext cx="3677759" cy="758490"/>
      </dsp:txXfrm>
    </dsp:sp>
    <dsp:sp modelId="{39209D15-5F81-4727-A168-1BD12433C764}">
      <dsp:nvSpPr>
        <dsp:cNvPr id="0" name=""/>
        <dsp:cNvSpPr/>
      </dsp:nvSpPr>
      <dsp:spPr>
        <a:xfrm>
          <a:off x="372495" y="806013"/>
          <a:ext cx="244157" cy="2163829"/>
        </a:xfrm>
        <a:custGeom>
          <a:avLst/>
          <a:gdLst/>
          <a:ahLst/>
          <a:cxnLst/>
          <a:rect l="0" t="0" r="0" b="0"/>
          <a:pathLst>
            <a:path>
              <a:moveTo>
                <a:pt x="0" y="0"/>
              </a:moveTo>
              <a:lnTo>
                <a:pt x="0" y="2163829"/>
              </a:lnTo>
              <a:lnTo>
                <a:pt x="244157" y="2163829"/>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2B27F322-09FF-45EC-9791-9424EF7A6C32}">
      <dsp:nvSpPr>
        <dsp:cNvPr id="0" name=""/>
        <dsp:cNvSpPr/>
      </dsp:nvSpPr>
      <dsp:spPr>
        <a:xfrm>
          <a:off x="616653" y="936099"/>
          <a:ext cx="2978256" cy="4067485"/>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buNone/>
          </a:pPr>
          <a:r>
            <a:rPr lang="en-US" sz="1800" kern="1200" dirty="0">
              <a:solidFill>
                <a:schemeClr val="tx1"/>
              </a:solidFill>
            </a:rPr>
            <a:t>Information about: </a:t>
          </a:r>
        </a:p>
        <a:p>
          <a:pPr marL="273050" lvl="0" indent="-273050" algn="l" defTabSz="800100">
            <a:lnSpc>
              <a:spcPct val="90000"/>
            </a:lnSpc>
            <a:spcBef>
              <a:spcPct val="0"/>
            </a:spcBef>
            <a:spcAft>
              <a:spcPct val="35000"/>
            </a:spcAft>
            <a:buNone/>
          </a:pPr>
          <a:r>
            <a:rPr lang="en-GB" sz="1800" kern="1200" dirty="0">
              <a:solidFill>
                <a:schemeClr val="tx1"/>
              </a:solidFill>
            </a:rPr>
            <a:t>-   the reporting entity;</a:t>
          </a:r>
        </a:p>
        <a:p>
          <a:pPr marL="273050" lvl="0" indent="-273050" algn="l" defTabSz="800100">
            <a:lnSpc>
              <a:spcPct val="90000"/>
            </a:lnSpc>
            <a:spcBef>
              <a:spcPct val="0"/>
            </a:spcBef>
            <a:spcAft>
              <a:spcPct val="35000"/>
            </a:spcAft>
            <a:buNone/>
          </a:pPr>
          <a:r>
            <a:rPr lang="en-GB" sz="1800" kern="1200" dirty="0">
              <a:solidFill>
                <a:schemeClr val="tx1"/>
              </a:solidFill>
            </a:rPr>
            <a:t>-   methods, assumptions and judgements; </a:t>
          </a:r>
        </a:p>
        <a:p>
          <a:pPr marL="273050" lvl="0" indent="-273050" algn="l" defTabSz="800100">
            <a:lnSpc>
              <a:spcPct val="90000"/>
            </a:lnSpc>
            <a:spcBef>
              <a:spcPct val="0"/>
            </a:spcBef>
            <a:spcAft>
              <a:spcPct val="35000"/>
            </a:spcAft>
            <a:buNone/>
          </a:pPr>
          <a:r>
            <a:rPr lang="en-GB" sz="1800" kern="1200" dirty="0">
              <a:solidFill>
                <a:schemeClr val="tx1"/>
              </a:solidFill>
            </a:rPr>
            <a:t>-   operating and investing activities; </a:t>
          </a:r>
        </a:p>
        <a:p>
          <a:pPr marL="273050" lvl="0" indent="-273050" algn="l" defTabSz="800100">
            <a:lnSpc>
              <a:spcPct val="90000"/>
            </a:lnSpc>
            <a:spcBef>
              <a:spcPct val="0"/>
            </a:spcBef>
            <a:spcAft>
              <a:spcPct val="35000"/>
            </a:spcAft>
            <a:buNone/>
          </a:pPr>
          <a:r>
            <a:rPr lang="en-GB" sz="1800" kern="1200" dirty="0">
              <a:solidFill>
                <a:schemeClr val="tx1"/>
              </a:solidFill>
            </a:rPr>
            <a:t>-   financing activities; </a:t>
          </a:r>
        </a:p>
        <a:p>
          <a:pPr marL="273050" lvl="0" indent="-273050" algn="l" defTabSz="800100">
            <a:lnSpc>
              <a:spcPct val="90000"/>
            </a:lnSpc>
            <a:spcBef>
              <a:spcPct val="0"/>
            </a:spcBef>
            <a:spcAft>
              <a:spcPct val="35000"/>
            </a:spcAft>
            <a:buNone/>
          </a:pPr>
          <a:r>
            <a:rPr lang="en-GB" sz="1800" kern="1200" dirty="0">
              <a:solidFill>
                <a:schemeClr val="tx1"/>
              </a:solidFill>
            </a:rPr>
            <a:t>- 	discontinued operations; and</a:t>
          </a:r>
        </a:p>
        <a:p>
          <a:pPr marL="273050" lvl="0" indent="-273050" algn="l" defTabSz="800100">
            <a:lnSpc>
              <a:spcPct val="90000"/>
            </a:lnSpc>
            <a:spcBef>
              <a:spcPct val="0"/>
            </a:spcBef>
            <a:spcAft>
              <a:spcPct val="35000"/>
            </a:spcAft>
            <a:buNone/>
          </a:pPr>
          <a:r>
            <a:rPr lang="en-GB" sz="1800" kern="1200" dirty="0">
              <a:solidFill>
                <a:schemeClr val="tx1"/>
              </a:solidFill>
            </a:rPr>
            <a:t>- 	taxation. </a:t>
          </a:r>
        </a:p>
      </dsp:txBody>
      <dsp:txXfrm>
        <a:off x="703883" y="1023329"/>
        <a:ext cx="2803796" cy="3893025"/>
      </dsp:txXfrm>
    </dsp:sp>
    <dsp:sp modelId="{1F2AE136-58DC-424B-93B2-5A1E4F68EE98}">
      <dsp:nvSpPr>
        <dsp:cNvPr id="0" name=""/>
        <dsp:cNvSpPr/>
      </dsp:nvSpPr>
      <dsp:spPr>
        <a:xfrm>
          <a:off x="4644943" y="0"/>
          <a:ext cx="4919981" cy="791465"/>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Example of centralised disclosure objective</a:t>
          </a:r>
        </a:p>
      </dsp:txBody>
      <dsp:txXfrm>
        <a:off x="4668124" y="23181"/>
        <a:ext cx="4873619" cy="745103"/>
      </dsp:txXfrm>
    </dsp:sp>
    <dsp:sp modelId="{A3A607F8-5D90-4EF8-ADB0-67AB8B7379AD}">
      <dsp:nvSpPr>
        <dsp:cNvPr id="0" name=""/>
        <dsp:cNvSpPr/>
      </dsp:nvSpPr>
      <dsp:spPr>
        <a:xfrm>
          <a:off x="5136941" y="791465"/>
          <a:ext cx="372110" cy="2498250"/>
        </a:xfrm>
        <a:custGeom>
          <a:avLst/>
          <a:gdLst/>
          <a:ahLst/>
          <a:cxnLst/>
          <a:rect l="0" t="0" r="0" b="0"/>
          <a:pathLst>
            <a:path>
              <a:moveTo>
                <a:pt x="0" y="0"/>
              </a:moveTo>
              <a:lnTo>
                <a:pt x="0" y="2498250"/>
              </a:lnTo>
              <a:lnTo>
                <a:pt x="372110" y="2498250"/>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9D83D557-1A7B-4B44-9B0F-B3AD25C2EAD6}">
      <dsp:nvSpPr>
        <dsp:cNvPr id="0" name=""/>
        <dsp:cNvSpPr/>
      </dsp:nvSpPr>
      <dsp:spPr>
        <a:xfrm>
          <a:off x="5509052" y="1944216"/>
          <a:ext cx="3911975" cy="2690998"/>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An entity shall provide disclosures that enable users of financial statements to evaluate changes arising from financing activities, including both changes arising from cash flows and non-cash changes. [*]</a:t>
          </a:r>
        </a:p>
      </dsp:txBody>
      <dsp:txXfrm>
        <a:off x="5587869" y="2023033"/>
        <a:ext cx="3754341" cy="25333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BC5B-5327-42A8-BF93-409A9B37E915}">
      <dsp:nvSpPr>
        <dsp:cNvPr id="0" name=""/>
        <dsp:cNvSpPr/>
      </dsp:nvSpPr>
      <dsp:spPr>
        <a:xfrm>
          <a:off x="125191" y="0"/>
          <a:ext cx="4447752" cy="595987"/>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Objectives (standard-level)</a:t>
          </a:r>
          <a:endParaRPr lang="en-GB" sz="2800" kern="1200" baseline="30000" dirty="0"/>
        </a:p>
      </dsp:txBody>
      <dsp:txXfrm>
        <a:off x="142647" y="17456"/>
        <a:ext cx="4412840" cy="561075"/>
      </dsp:txXfrm>
    </dsp:sp>
    <dsp:sp modelId="{39209D15-5F81-4727-A168-1BD12433C764}">
      <dsp:nvSpPr>
        <dsp:cNvPr id="0" name=""/>
        <dsp:cNvSpPr/>
      </dsp:nvSpPr>
      <dsp:spPr>
        <a:xfrm>
          <a:off x="569966" y="595987"/>
          <a:ext cx="284992" cy="883581"/>
        </a:xfrm>
        <a:custGeom>
          <a:avLst/>
          <a:gdLst/>
          <a:ahLst/>
          <a:cxnLst/>
          <a:rect l="0" t="0" r="0" b="0"/>
          <a:pathLst>
            <a:path>
              <a:moveTo>
                <a:pt x="0" y="0"/>
              </a:moveTo>
              <a:lnTo>
                <a:pt x="0" y="883581"/>
              </a:lnTo>
              <a:lnTo>
                <a:pt x="284992" y="883581"/>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2B27F322-09FF-45EC-9791-9424EF7A6C32}">
      <dsp:nvSpPr>
        <dsp:cNvPr id="0" name=""/>
        <dsp:cNvSpPr/>
      </dsp:nvSpPr>
      <dsp:spPr>
        <a:xfrm>
          <a:off x="854958" y="1107692"/>
          <a:ext cx="3515393" cy="743754"/>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Overall disclosure objective</a:t>
          </a:r>
          <a:endParaRPr lang="en-GB" sz="2000" kern="1200" dirty="0">
            <a:solidFill>
              <a:schemeClr val="tx1"/>
            </a:solidFill>
          </a:endParaRPr>
        </a:p>
      </dsp:txBody>
      <dsp:txXfrm>
        <a:off x="876742" y="1129476"/>
        <a:ext cx="3471825" cy="700186"/>
      </dsp:txXfrm>
    </dsp:sp>
    <dsp:sp modelId="{7BDCD74D-2B5D-469E-8688-6CA50046FC30}">
      <dsp:nvSpPr>
        <dsp:cNvPr id="0" name=""/>
        <dsp:cNvSpPr/>
      </dsp:nvSpPr>
      <dsp:spPr>
        <a:xfrm>
          <a:off x="569966" y="595987"/>
          <a:ext cx="271003" cy="1788912"/>
        </a:xfrm>
        <a:custGeom>
          <a:avLst/>
          <a:gdLst/>
          <a:ahLst/>
          <a:cxnLst/>
          <a:rect l="0" t="0" r="0" b="0"/>
          <a:pathLst>
            <a:path>
              <a:moveTo>
                <a:pt x="0" y="0"/>
              </a:moveTo>
              <a:lnTo>
                <a:pt x="0" y="1788912"/>
              </a:lnTo>
              <a:lnTo>
                <a:pt x="271003" y="1788912"/>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8ED4A7B3-EAD8-4491-9C82-C6EB9E998C9E}">
      <dsp:nvSpPr>
        <dsp:cNvPr id="0" name=""/>
        <dsp:cNvSpPr/>
      </dsp:nvSpPr>
      <dsp:spPr>
        <a:xfrm>
          <a:off x="840970" y="2016500"/>
          <a:ext cx="3555190" cy="736799"/>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Disclosure </a:t>
          </a:r>
          <a:r>
            <a:rPr lang="en-GB" sz="2000" kern="1200" dirty="0" err="1">
              <a:solidFill>
                <a:schemeClr val="tx1"/>
              </a:solidFill>
            </a:rPr>
            <a:t>subobjectives</a:t>
          </a:r>
          <a:r>
            <a:rPr lang="en-GB" sz="2000" kern="1200" dirty="0">
              <a:solidFill>
                <a:schemeClr val="tx1"/>
              </a:solidFill>
            </a:rPr>
            <a:t> </a:t>
          </a:r>
          <a:endParaRPr lang="de-DE" sz="2000" kern="1200" noProof="0" dirty="0">
            <a:solidFill>
              <a:schemeClr val="tx1"/>
            </a:solidFill>
          </a:endParaRPr>
        </a:p>
      </dsp:txBody>
      <dsp:txXfrm>
        <a:off x="862550" y="2038080"/>
        <a:ext cx="3512030" cy="693639"/>
      </dsp:txXfrm>
    </dsp:sp>
    <dsp:sp modelId="{1F2AE136-58DC-424B-93B2-5A1E4F68EE98}">
      <dsp:nvSpPr>
        <dsp:cNvPr id="0" name=""/>
        <dsp:cNvSpPr/>
      </dsp:nvSpPr>
      <dsp:spPr>
        <a:xfrm>
          <a:off x="5004998" y="0"/>
          <a:ext cx="4686829" cy="583808"/>
        </a:xfrm>
        <a:prstGeom prst="roundRect">
          <a:avLst>
            <a:gd name="adj" fmla="val 10000"/>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Disclosure requirements</a:t>
          </a:r>
        </a:p>
      </dsp:txBody>
      <dsp:txXfrm>
        <a:off x="5022097" y="17099"/>
        <a:ext cx="4652631" cy="549610"/>
      </dsp:txXfrm>
    </dsp:sp>
    <dsp:sp modelId="{19143794-A395-4D5D-834E-3572158C3F22}">
      <dsp:nvSpPr>
        <dsp:cNvPr id="0" name=""/>
        <dsp:cNvSpPr/>
      </dsp:nvSpPr>
      <dsp:spPr>
        <a:xfrm>
          <a:off x="5473681" y="583808"/>
          <a:ext cx="323403" cy="867936"/>
        </a:xfrm>
        <a:custGeom>
          <a:avLst/>
          <a:gdLst/>
          <a:ahLst/>
          <a:cxnLst/>
          <a:rect l="0" t="0" r="0" b="0"/>
          <a:pathLst>
            <a:path>
              <a:moveTo>
                <a:pt x="0" y="0"/>
              </a:moveTo>
              <a:lnTo>
                <a:pt x="0" y="867936"/>
              </a:lnTo>
              <a:lnTo>
                <a:pt x="323403" y="867936"/>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30B6E5FF-35FC-4800-AB7A-44044297A103}">
      <dsp:nvSpPr>
        <dsp:cNvPr id="0" name=""/>
        <dsp:cNvSpPr/>
      </dsp:nvSpPr>
      <dsp:spPr>
        <a:xfrm>
          <a:off x="5797085" y="1058530"/>
          <a:ext cx="3726591" cy="786429"/>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Tier 1</a:t>
          </a:r>
          <a:r>
            <a:rPr lang="en-GB" sz="2000" kern="1200" dirty="0"/>
            <a:t>—</a:t>
          </a:r>
          <a:r>
            <a:rPr lang="en-GB" sz="2000" kern="1200" dirty="0">
              <a:solidFill>
                <a:schemeClr val="tx1"/>
              </a:solidFill>
            </a:rPr>
            <a:t>Summary information </a:t>
          </a:r>
        </a:p>
      </dsp:txBody>
      <dsp:txXfrm>
        <a:off x="5820119" y="1081564"/>
        <a:ext cx="3680523" cy="740361"/>
      </dsp:txXfrm>
    </dsp:sp>
    <dsp:sp modelId="{A3A607F8-5D90-4EF8-ADB0-67AB8B7379AD}">
      <dsp:nvSpPr>
        <dsp:cNvPr id="0" name=""/>
        <dsp:cNvSpPr/>
      </dsp:nvSpPr>
      <dsp:spPr>
        <a:xfrm>
          <a:off x="5473681" y="583808"/>
          <a:ext cx="323403" cy="1857682"/>
        </a:xfrm>
        <a:custGeom>
          <a:avLst/>
          <a:gdLst/>
          <a:ahLst/>
          <a:cxnLst/>
          <a:rect l="0" t="0" r="0" b="0"/>
          <a:pathLst>
            <a:path>
              <a:moveTo>
                <a:pt x="0" y="0"/>
              </a:moveTo>
              <a:lnTo>
                <a:pt x="0" y="1857682"/>
              </a:lnTo>
              <a:lnTo>
                <a:pt x="323403" y="1857682"/>
              </a:lnTo>
            </a:path>
          </a:pathLst>
        </a:custGeom>
        <a:noFill/>
        <a:ln w="25400" cap="flat" cmpd="sng" algn="ctr">
          <a:solidFill>
            <a:srgbClr val="8DA381"/>
          </a:solidFill>
          <a:prstDash val="solid"/>
        </a:ln>
        <a:effectLst/>
      </dsp:spPr>
      <dsp:style>
        <a:lnRef idx="2">
          <a:scrgbClr r="0" g="0" b="0"/>
        </a:lnRef>
        <a:fillRef idx="0">
          <a:scrgbClr r="0" g="0" b="0"/>
        </a:fillRef>
        <a:effectRef idx="0">
          <a:scrgbClr r="0" g="0" b="0"/>
        </a:effectRef>
        <a:fontRef idx="minor"/>
      </dsp:style>
    </dsp:sp>
    <dsp:sp modelId="{9D83D557-1A7B-4B44-9B0F-B3AD25C2EAD6}">
      <dsp:nvSpPr>
        <dsp:cNvPr id="0" name=""/>
        <dsp:cNvSpPr/>
      </dsp:nvSpPr>
      <dsp:spPr>
        <a:xfrm>
          <a:off x="5797085" y="2066749"/>
          <a:ext cx="3726591" cy="749481"/>
        </a:xfrm>
        <a:prstGeom prst="roundRect">
          <a:avLst>
            <a:gd name="adj" fmla="val 10000"/>
          </a:avLst>
        </a:prstGeom>
        <a:solidFill>
          <a:schemeClr val="lt1">
            <a:alpha val="90000"/>
            <a:hueOff val="0"/>
            <a:satOff val="0"/>
            <a:lumOff val="0"/>
            <a:alphaOff val="0"/>
          </a:schemeClr>
        </a:solidFill>
        <a:ln w="25400" cap="flat" cmpd="sng" algn="ctr">
          <a:solidFill>
            <a:srgbClr val="8DA38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Tier 2</a:t>
          </a:r>
          <a:r>
            <a:rPr lang="en-GB" sz="2000" kern="1200" dirty="0"/>
            <a:t>—</a:t>
          </a:r>
          <a:r>
            <a:rPr lang="en-GB" sz="2000" kern="1200" dirty="0">
              <a:solidFill>
                <a:schemeClr val="tx1"/>
              </a:solidFill>
            </a:rPr>
            <a:t>Additional information    (if necessary) </a:t>
          </a:r>
        </a:p>
      </dsp:txBody>
      <dsp:txXfrm>
        <a:off x="5819037" y="2088701"/>
        <a:ext cx="3682687" cy="705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ED6BF-C59F-4C83-A6EF-C10C04969555}">
      <dsp:nvSpPr>
        <dsp:cNvPr id="0" name=""/>
        <dsp:cNvSpPr/>
      </dsp:nvSpPr>
      <dsp:spPr>
        <a:xfrm>
          <a:off x="669755" y="0"/>
          <a:ext cx="7666151" cy="3312368"/>
        </a:xfrm>
        <a:prstGeom prst="rightArrow">
          <a:avLst/>
        </a:prstGeom>
        <a:solidFill>
          <a:schemeClr val="tx1">
            <a:lumMod val="20000"/>
            <a:lumOff val="80000"/>
          </a:schemeClr>
        </a:solidFill>
        <a:ln>
          <a:noFill/>
        </a:ln>
        <a:effectLst/>
      </dsp:spPr>
      <dsp:style>
        <a:lnRef idx="0">
          <a:scrgbClr r="0" g="0" b="0"/>
        </a:lnRef>
        <a:fillRef idx="1">
          <a:scrgbClr r="0" g="0" b="0"/>
        </a:fillRef>
        <a:effectRef idx="0">
          <a:scrgbClr r="0" g="0" b="0"/>
        </a:effectRef>
        <a:fontRef idx="minor"/>
      </dsp:style>
    </dsp:sp>
    <dsp:sp modelId="{83911988-9A24-4256-968E-A4B66D1FE2AE}">
      <dsp:nvSpPr>
        <dsp:cNvPr id="0" name=""/>
        <dsp:cNvSpPr/>
      </dsp:nvSpPr>
      <dsp:spPr>
        <a:xfrm>
          <a:off x="606472" y="1008112"/>
          <a:ext cx="2655904" cy="1324947"/>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30 March 2017</a:t>
          </a:r>
        </a:p>
        <a:p>
          <a:pPr marL="0" lvl="0" indent="0" algn="ctr" defTabSz="889000">
            <a:lnSpc>
              <a:spcPct val="90000"/>
            </a:lnSpc>
            <a:spcBef>
              <a:spcPct val="0"/>
            </a:spcBef>
            <a:spcAft>
              <a:spcPct val="35000"/>
            </a:spcAft>
            <a:buNone/>
          </a:pPr>
          <a:r>
            <a:rPr lang="en-US" sz="1600" kern="1200" dirty="0"/>
            <a:t>Discussion Paper published</a:t>
          </a:r>
        </a:p>
      </dsp:txBody>
      <dsp:txXfrm>
        <a:off x="671151" y="1072791"/>
        <a:ext cx="2526546" cy="1195589"/>
      </dsp:txXfrm>
    </dsp:sp>
    <dsp:sp modelId="{3611D512-7FFC-4552-9DD5-CF95F710876E}">
      <dsp:nvSpPr>
        <dsp:cNvPr id="0" name=""/>
        <dsp:cNvSpPr/>
      </dsp:nvSpPr>
      <dsp:spPr>
        <a:xfrm>
          <a:off x="3271835" y="1008112"/>
          <a:ext cx="2737061" cy="1324947"/>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2 October 2017</a:t>
          </a:r>
        </a:p>
        <a:p>
          <a:pPr marL="0" lvl="0" indent="0" algn="ctr" defTabSz="889000">
            <a:lnSpc>
              <a:spcPct val="90000"/>
            </a:lnSpc>
            <a:spcBef>
              <a:spcPct val="0"/>
            </a:spcBef>
            <a:spcAft>
              <a:spcPct val="35000"/>
            </a:spcAft>
            <a:buNone/>
          </a:pPr>
          <a:r>
            <a:rPr lang="en-US" sz="1600" kern="1200" dirty="0"/>
            <a:t>Comments due</a:t>
          </a:r>
        </a:p>
        <a:p>
          <a:pPr marL="0" lvl="0" indent="0" algn="ctr" defTabSz="889000">
            <a:lnSpc>
              <a:spcPct val="90000"/>
            </a:lnSpc>
            <a:spcBef>
              <a:spcPct val="0"/>
            </a:spcBef>
            <a:spcAft>
              <a:spcPct val="35000"/>
            </a:spcAft>
            <a:buNone/>
          </a:pPr>
          <a:endParaRPr lang="en-US" sz="1600" kern="1200" dirty="0"/>
        </a:p>
      </dsp:txBody>
      <dsp:txXfrm>
        <a:off x="3336514" y="1072791"/>
        <a:ext cx="2607703" cy="1195589"/>
      </dsp:txXfrm>
    </dsp:sp>
    <dsp:sp modelId="{435D858A-EF41-4299-BC85-7550AFB4937F}">
      <dsp:nvSpPr>
        <dsp:cNvPr id="0" name=""/>
        <dsp:cNvSpPr/>
      </dsp:nvSpPr>
      <dsp:spPr>
        <a:xfrm>
          <a:off x="6023481" y="1008112"/>
          <a:ext cx="2995520" cy="1324947"/>
        </a:xfrm>
        <a:prstGeom prst="roundRect">
          <a:avLst/>
        </a:prstGeom>
        <a:solidFill>
          <a:srgbClr val="8DA381">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2018 </a:t>
          </a:r>
        </a:p>
        <a:p>
          <a:pPr marL="0" lvl="0" indent="0" algn="ctr" defTabSz="889000">
            <a:lnSpc>
              <a:spcPct val="90000"/>
            </a:lnSpc>
            <a:spcBef>
              <a:spcPct val="0"/>
            </a:spcBef>
            <a:spcAft>
              <a:spcPct val="35000"/>
            </a:spcAft>
            <a:buNone/>
          </a:pPr>
          <a:r>
            <a:rPr lang="en-GB" sz="1600" kern="1200" dirty="0">
              <a:solidFill>
                <a:srgbClr val="FFFFFF"/>
              </a:solidFill>
              <a:latin typeface="Arial"/>
              <a:ea typeface="+mn-ea"/>
              <a:cs typeface="+mn-cs"/>
            </a:rPr>
            <a:t>Board redeliberations</a:t>
          </a:r>
          <a:endParaRPr lang="en-US" sz="1600" kern="1200" dirty="0">
            <a:solidFill>
              <a:srgbClr val="FFFFFF"/>
            </a:solidFill>
            <a:latin typeface="Arial"/>
            <a:ea typeface="+mn-ea"/>
            <a:cs typeface="+mn-cs"/>
          </a:endParaRPr>
        </a:p>
      </dsp:txBody>
      <dsp:txXfrm>
        <a:off x="6088160" y="1072791"/>
        <a:ext cx="2866162" cy="11955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6" y="5"/>
            <a:ext cx="2887186" cy="49633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dirty="0"/>
          </a:p>
        </p:txBody>
      </p:sp>
      <p:sp>
        <p:nvSpPr>
          <p:cNvPr id="11267" name="Rectangle 3"/>
          <p:cNvSpPr>
            <a:spLocks noGrp="1" noChangeArrowheads="1"/>
          </p:cNvSpPr>
          <p:nvPr>
            <p:ph type="dt" sz="quarter" idx="1"/>
          </p:nvPr>
        </p:nvSpPr>
        <p:spPr bwMode="auto">
          <a:xfrm>
            <a:off x="3774014" y="5"/>
            <a:ext cx="2887186" cy="49633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dirty="0"/>
          </a:p>
        </p:txBody>
      </p:sp>
      <p:sp>
        <p:nvSpPr>
          <p:cNvPr id="11268" name="Rectangle 4"/>
          <p:cNvSpPr>
            <a:spLocks noGrp="1" noChangeArrowheads="1"/>
          </p:cNvSpPr>
          <p:nvPr>
            <p:ph type="ftr" sz="quarter" idx="2"/>
          </p:nvPr>
        </p:nvSpPr>
        <p:spPr bwMode="auto">
          <a:xfrm>
            <a:off x="6" y="9428588"/>
            <a:ext cx="2887186" cy="49633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dirty="0"/>
          </a:p>
        </p:txBody>
      </p:sp>
      <p:sp>
        <p:nvSpPr>
          <p:cNvPr id="11269" name="Rectangle 5"/>
          <p:cNvSpPr>
            <a:spLocks noGrp="1" noChangeArrowheads="1"/>
          </p:cNvSpPr>
          <p:nvPr>
            <p:ph type="sldNum" sz="quarter" idx="3"/>
          </p:nvPr>
        </p:nvSpPr>
        <p:spPr bwMode="auto">
          <a:xfrm>
            <a:off x="3774014" y="9428588"/>
            <a:ext cx="2887186" cy="49633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BEB68212-C128-4F36-8A6B-F962E3642130}" type="slidenum">
              <a:rPr lang="en-GB"/>
              <a:pPr/>
              <a:t>‹#›</a:t>
            </a:fld>
            <a:endParaRPr lang="en-GB" dirty="0"/>
          </a:p>
        </p:txBody>
      </p:sp>
    </p:spTree>
    <p:extLst>
      <p:ext uri="{BB962C8B-B14F-4D97-AF65-F5344CB8AC3E}">
        <p14:creationId xmlns:p14="http://schemas.microsoft.com/office/powerpoint/2010/main" val="330952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5"/>
            <a:ext cx="2887186" cy="49633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dirty="0"/>
          </a:p>
        </p:txBody>
      </p:sp>
      <p:sp>
        <p:nvSpPr>
          <p:cNvPr id="5123" name="Rectangle 3"/>
          <p:cNvSpPr>
            <a:spLocks noGrp="1" noChangeArrowheads="1"/>
          </p:cNvSpPr>
          <p:nvPr>
            <p:ph type="dt" idx="1"/>
          </p:nvPr>
        </p:nvSpPr>
        <p:spPr bwMode="auto">
          <a:xfrm>
            <a:off x="3774014" y="5"/>
            <a:ext cx="2887186" cy="49633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dirty="0"/>
          </a:p>
        </p:txBody>
      </p:sp>
      <p:sp>
        <p:nvSpPr>
          <p:cNvPr id="9220" name="Rectangle 4"/>
          <p:cNvSpPr>
            <a:spLocks noGrp="1" noRot="1" noChangeAspect="1" noChangeArrowheads="1" noTextEdit="1"/>
          </p:cNvSpPr>
          <p:nvPr>
            <p:ph type="sldImg" idx="2"/>
          </p:nvPr>
        </p:nvSpPr>
        <p:spPr bwMode="auto">
          <a:xfrm>
            <a:off x="642938"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66274" y="4715153"/>
            <a:ext cx="5330190" cy="4466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6" y="9428588"/>
            <a:ext cx="2887186" cy="49633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dirty="0"/>
          </a:p>
        </p:txBody>
      </p:sp>
      <p:sp>
        <p:nvSpPr>
          <p:cNvPr id="5127" name="Rectangle 7"/>
          <p:cNvSpPr>
            <a:spLocks noGrp="1" noChangeArrowheads="1"/>
          </p:cNvSpPr>
          <p:nvPr>
            <p:ph type="sldNum" sz="quarter" idx="5"/>
          </p:nvPr>
        </p:nvSpPr>
        <p:spPr bwMode="auto">
          <a:xfrm>
            <a:off x="3774014" y="9428588"/>
            <a:ext cx="2887186" cy="49633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20E480A9-88C2-4768-8DDA-ED2806960463}" type="slidenum">
              <a:rPr lang="en-GB"/>
              <a:pPr/>
              <a:t>‹#›</a:t>
            </a:fld>
            <a:endParaRPr lang="en-GB" dirty="0"/>
          </a:p>
        </p:txBody>
      </p:sp>
    </p:spTree>
    <p:extLst>
      <p:ext uri="{BB962C8B-B14F-4D97-AF65-F5344CB8AC3E}">
        <p14:creationId xmlns:p14="http://schemas.microsoft.com/office/powerpoint/2010/main" val="3766961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81D0B14-F4B9-5541-8BAE-03C08A009AEA}" type="slidenum">
              <a:rPr lang="en-US"/>
              <a:pPr>
                <a:defRPr/>
              </a:pPr>
              <a:t>1</a:t>
            </a:fld>
            <a:endParaRPr lang="en-US" dirty="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23863"/>
            <a:ext cx="5443538" cy="3770312"/>
          </a:xfrm>
        </p:spPr>
      </p:sp>
      <p:sp>
        <p:nvSpPr>
          <p:cNvPr id="3" name="Notes Placeholder 2"/>
          <p:cNvSpPr>
            <a:spLocks noGrp="1"/>
          </p:cNvSpPr>
          <p:nvPr>
            <p:ph type="body" idx="1"/>
          </p:nvPr>
        </p:nvSpPr>
        <p:spPr>
          <a:xfrm>
            <a:off x="649382" y="4315247"/>
            <a:ext cx="5363974" cy="4824536"/>
          </a:xfrm>
        </p:spPr>
        <p:txBody>
          <a:bodyPr/>
          <a:lstStyle/>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10"/>
          </p:nvPr>
        </p:nvSpPr>
        <p:spPr/>
        <p:txBody>
          <a:bodyPr/>
          <a:lstStyle/>
          <a:p>
            <a:fld id="{EF337CCD-38AB-4C10-82E8-45E70D83E870}" type="slidenum">
              <a:rPr lang="de-DE" smtClean="0"/>
              <a:pPr/>
              <a:t>10</a:t>
            </a:fld>
            <a:endParaRPr lang="de-DE"/>
          </a:p>
        </p:txBody>
      </p:sp>
    </p:spTree>
    <p:extLst>
      <p:ext uri="{BB962C8B-B14F-4D97-AF65-F5344CB8AC3E}">
        <p14:creationId xmlns:p14="http://schemas.microsoft.com/office/powerpoint/2010/main" val="35059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57A63413-F0A1-3F45-98B5-16A442AEA50D}" type="slidenum">
              <a:rPr lang="en-US"/>
              <a:pPr>
                <a:defRPr/>
              </a:pPr>
              <a:t>11</a:t>
            </a:fld>
            <a:endParaRPr lang="en-US" dirty="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705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12</a:t>
            </a:fld>
            <a:endParaRPr lang="en-GB" dirty="0"/>
          </a:p>
        </p:txBody>
      </p:sp>
    </p:spTree>
    <p:extLst>
      <p:ext uri="{BB962C8B-B14F-4D97-AF65-F5344CB8AC3E}">
        <p14:creationId xmlns:p14="http://schemas.microsoft.com/office/powerpoint/2010/main" val="287681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13</a:t>
            </a:fld>
            <a:endParaRPr lang="en-GB" dirty="0"/>
          </a:p>
        </p:txBody>
      </p:sp>
    </p:spTree>
    <p:extLst>
      <p:ext uri="{BB962C8B-B14F-4D97-AF65-F5344CB8AC3E}">
        <p14:creationId xmlns:p14="http://schemas.microsoft.com/office/powerpoint/2010/main" val="279019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14</a:t>
            </a:fld>
            <a:endParaRPr lang="en-GB" dirty="0"/>
          </a:p>
        </p:txBody>
      </p:sp>
    </p:spTree>
    <p:extLst>
      <p:ext uri="{BB962C8B-B14F-4D97-AF65-F5344CB8AC3E}">
        <p14:creationId xmlns:p14="http://schemas.microsoft.com/office/powerpoint/2010/main" val="73702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15</a:t>
            </a:fld>
            <a:endParaRPr lang="en-GB" dirty="0"/>
          </a:p>
        </p:txBody>
      </p:sp>
    </p:spTree>
    <p:extLst>
      <p:ext uri="{BB962C8B-B14F-4D97-AF65-F5344CB8AC3E}">
        <p14:creationId xmlns:p14="http://schemas.microsoft.com/office/powerpoint/2010/main" val="94676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16</a:t>
            </a:fld>
            <a:endParaRPr lang="en-GB" dirty="0"/>
          </a:p>
        </p:txBody>
      </p:sp>
    </p:spTree>
    <p:extLst>
      <p:ext uri="{BB962C8B-B14F-4D97-AF65-F5344CB8AC3E}">
        <p14:creationId xmlns:p14="http://schemas.microsoft.com/office/powerpoint/2010/main" val="136637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17</a:t>
            </a:fld>
            <a:endParaRPr lang="en-GB" dirty="0"/>
          </a:p>
        </p:txBody>
      </p:sp>
    </p:spTree>
    <p:extLst>
      <p:ext uri="{BB962C8B-B14F-4D97-AF65-F5344CB8AC3E}">
        <p14:creationId xmlns:p14="http://schemas.microsoft.com/office/powerpoint/2010/main" val="2475864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18</a:t>
            </a:fld>
            <a:endParaRPr lang="en-GB" dirty="0"/>
          </a:p>
        </p:txBody>
      </p:sp>
    </p:spTree>
    <p:extLst>
      <p:ext uri="{BB962C8B-B14F-4D97-AF65-F5344CB8AC3E}">
        <p14:creationId xmlns:p14="http://schemas.microsoft.com/office/powerpoint/2010/main" val="61142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19</a:t>
            </a:fld>
            <a:endParaRPr lang="en-GB" dirty="0"/>
          </a:p>
        </p:txBody>
      </p:sp>
    </p:spTree>
    <p:extLst>
      <p:ext uri="{BB962C8B-B14F-4D97-AF65-F5344CB8AC3E}">
        <p14:creationId xmlns:p14="http://schemas.microsoft.com/office/powerpoint/2010/main" val="177624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57A63413-F0A1-3F45-98B5-16A442AEA50D}" type="slidenum">
              <a:rPr lang="en-US"/>
              <a:pPr>
                <a:defRPr/>
              </a:pPr>
              <a:t>2</a:t>
            </a:fld>
            <a:endParaRPr lang="en-US" dirty="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530070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20</a:t>
            </a:fld>
            <a:endParaRPr lang="en-GB" dirty="0"/>
          </a:p>
        </p:txBody>
      </p:sp>
    </p:spTree>
    <p:extLst>
      <p:ext uri="{BB962C8B-B14F-4D97-AF65-F5344CB8AC3E}">
        <p14:creationId xmlns:p14="http://schemas.microsoft.com/office/powerpoint/2010/main" val="461883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57A63413-F0A1-3F45-98B5-16A442AEA50D}" type="slidenum">
              <a:rPr lang="en-US"/>
              <a:pPr>
                <a:defRPr/>
              </a:pPr>
              <a:t>21</a:t>
            </a:fld>
            <a:endParaRPr lang="en-US" dirty="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29263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C214AC6F-5097-8D4C-AF02-F10B64DCB1D0}" type="slidenum">
              <a:rPr lang="en-US"/>
              <a:pPr>
                <a:defRPr/>
              </a:pPr>
              <a:t>23</a:t>
            </a:fld>
            <a:endParaRPr lang="en-US" dirty="0"/>
          </a:p>
        </p:txBody>
      </p:sp>
      <p:sp>
        <p:nvSpPr>
          <p:cNvPr id="13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5"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744538"/>
            <a:ext cx="537686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3</a:t>
            </a:fld>
            <a:endParaRPr lang="en-US" dirty="0"/>
          </a:p>
        </p:txBody>
      </p:sp>
    </p:spTree>
    <p:extLst>
      <p:ext uri="{BB962C8B-B14F-4D97-AF65-F5344CB8AC3E}">
        <p14:creationId xmlns:p14="http://schemas.microsoft.com/office/powerpoint/2010/main" val="82567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20E480A9-88C2-4768-8DDA-ED2806960463}" type="slidenum">
              <a:rPr lang="en-GB" smtClean="0"/>
              <a:pPr/>
              <a:t>4</a:t>
            </a:fld>
            <a:endParaRPr lang="en-GB" dirty="0"/>
          </a:p>
        </p:txBody>
      </p:sp>
    </p:spTree>
    <p:extLst>
      <p:ext uri="{BB962C8B-B14F-4D97-AF65-F5344CB8AC3E}">
        <p14:creationId xmlns:p14="http://schemas.microsoft.com/office/powerpoint/2010/main" val="235017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5</a:t>
            </a:fld>
            <a:endParaRPr lang="en-GB" dirty="0"/>
          </a:p>
        </p:txBody>
      </p:sp>
    </p:spTree>
    <p:extLst>
      <p:ext uri="{BB962C8B-B14F-4D97-AF65-F5344CB8AC3E}">
        <p14:creationId xmlns:p14="http://schemas.microsoft.com/office/powerpoint/2010/main" val="85114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6</a:t>
            </a:fld>
            <a:endParaRPr lang="en-GB" dirty="0"/>
          </a:p>
        </p:txBody>
      </p:sp>
    </p:spTree>
    <p:extLst>
      <p:ext uri="{BB962C8B-B14F-4D97-AF65-F5344CB8AC3E}">
        <p14:creationId xmlns:p14="http://schemas.microsoft.com/office/powerpoint/2010/main" val="376394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57A63413-F0A1-3F45-98B5-16A442AEA50D}" type="slidenum">
              <a:rPr lang="en-US"/>
              <a:pPr>
                <a:defRPr/>
              </a:pPr>
              <a:t>7</a:t>
            </a:fld>
            <a:endParaRPr lang="en-US" dirty="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68986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8</a:t>
            </a:fld>
            <a:endParaRPr lang="en-GB" dirty="0"/>
          </a:p>
        </p:txBody>
      </p:sp>
    </p:spTree>
    <p:extLst>
      <p:ext uri="{BB962C8B-B14F-4D97-AF65-F5344CB8AC3E}">
        <p14:creationId xmlns:p14="http://schemas.microsoft.com/office/powerpoint/2010/main" val="200312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9</a:t>
            </a:fld>
            <a:endParaRPr lang="en-GB" dirty="0"/>
          </a:p>
        </p:txBody>
      </p:sp>
    </p:spTree>
    <p:extLst>
      <p:ext uri="{BB962C8B-B14F-4D97-AF65-F5344CB8AC3E}">
        <p14:creationId xmlns:p14="http://schemas.microsoft.com/office/powerpoint/2010/main" val="191597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 IFRS Foundation.  30 Cannon Street  |  London EC4M 6XH  |  UK.  www.ifrs.org</a:t>
            </a:r>
          </a:p>
        </p:txBody>
      </p:sp>
      <p:sp>
        <p:nvSpPr>
          <p:cNvPr id="6" name="Slide Number Placeholder 5"/>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429436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 IFRS Foundation.  30 Cannon Street  |  London EC4M 6XH  |  UK.  www.ifrs.org</a:t>
            </a:r>
          </a:p>
        </p:txBody>
      </p:sp>
      <p:sp>
        <p:nvSpPr>
          <p:cNvPr id="6" name="Slide Number Placeholder 5"/>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377377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 IFRS Foundation.  30 Cannon Street  |  London EC4M 6XH  |  UK.  www.ifrs.org</a:t>
            </a:r>
          </a:p>
        </p:txBody>
      </p:sp>
      <p:sp>
        <p:nvSpPr>
          <p:cNvPr id="6" name="Slide Number Placeholder 5"/>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1417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3"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a:spLocks noGrp="1"/>
          </p:cNvSpPr>
          <p:nvPr>
            <p:ph type="sldNum" sz="quarter" idx="4"/>
          </p:nvPr>
        </p:nvSpPr>
        <p:spPr>
          <a:xfrm>
            <a:off x="6825208" y="615603"/>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697766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5"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9795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5"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3478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0"/>
            <a:ext cx="7337425" cy="974725"/>
          </a:xfrm>
          <a:prstGeom prst="rect">
            <a:avLst/>
          </a:prstGeom>
        </p:spPr>
        <p:txBody>
          <a:bodyPr/>
          <a:lstStyle/>
          <a:p>
            <a:br>
              <a:rPr lang="en-US" dirty="0"/>
            </a:br>
            <a:r>
              <a:rPr lang="en-US" dirty="0"/>
              <a:t>Click to edit Master title style</a:t>
            </a:r>
          </a:p>
        </p:txBody>
      </p:sp>
      <p:sp>
        <p:nvSpPr>
          <p:cNvPr id="3" name="Content Placeholder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6604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742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4"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91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409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16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 IFRS Foundation.  30 Cannon Street  |  London EC4M 6XH  |  UK.  www.ifrs.org</a:t>
            </a:r>
          </a:p>
        </p:txBody>
      </p:sp>
      <p:sp>
        <p:nvSpPr>
          <p:cNvPr id="6" name="Slide Number Placeholder 5"/>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336533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680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7337425" cy="9747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03368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2875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200" y="4800456"/>
            <a:ext cx="5944188" cy="567300"/>
          </a:xfrm>
          <a:prstGeom prst="rect">
            <a:avLst/>
          </a:prstGeom>
        </p:spPr>
        <p:txBody>
          <a:bodyPr anchor="b"/>
          <a:lstStyle>
            <a:lvl1pPr algn="l">
              <a:defRPr sz="1800" b="1"/>
            </a:lvl1pPr>
          </a:lstStyle>
          <a:p>
            <a:r>
              <a:rPr lang="en-US"/>
              <a:t>Click to edit Master title style</a:t>
            </a:r>
            <a:endParaRPr lang="de-DE"/>
          </a:p>
        </p:txBody>
      </p:sp>
      <p:sp>
        <p:nvSpPr>
          <p:cNvPr id="3" name="Picture Placeholder 2"/>
          <p:cNvSpPr>
            <a:spLocks noGrp="1"/>
          </p:cNvSpPr>
          <p:nvPr>
            <p:ph type="pic" idx="1"/>
          </p:nvPr>
        </p:nvSpPr>
        <p:spPr>
          <a:xfrm>
            <a:off x="1941200" y="613376"/>
            <a:ext cx="5944188" cy="4113648"/>
          </a:xfrm>
          <a:prstGeom prst="rect">
            <a:avLst/>
          </a:prstGeom>
        </p:spPr>
        <p:txBody>
          <a:bodyPr/>
          <a:lstStyle>
            <a:lvl1pPr marL="0" indent="0">
              <a:buNone/>
              <a:defRPr sz="2900"/>
            </a:lvl1pPr>
            <a:lvl2pPr marL="419847" indent="0">
              <a:buNone/>
              <a:defRPr sz="2600"/>
            </a:lvl2pPr>
            <a:lvl3pPr marL="839694" indent="0">
              <a:buNone/>
              <a:defRPr sz="2200"/>
            </a:lvl3pPr>
            <a:lvl4pPr marL="1259540" indent="0">
              <a:buNone/>
              <a:defRPr sz="1800"/>
            </a:lvl4pPr>
            <a:lvl5pPr marL="1679387" indent="0">
              <a:buNone/>
              <a:defRPr sz="1800"/>
            </a:lvl5pPr>
            <a:lvl6pPr marL="2099234" indent="0">
              <a:buNone/>
              <a:defRPr sz="1800"/>
            </a:lvl6pPr>
            <a:lvl7pPr marL="2519081" indent="0">
              <a:buNone/>
              <a:defRPr sz="1800"/>
            </a:lvl7pPr>
            <a:lvl8pPr marL="2938927" indent="0">
              <a:buNone/>
              <a:defRPr sz="1800"/>
            </a:lvl8pPr>
            <a:lvl9pPr marL="3358774" indent="0">
              <a:buNone/>
              <a:defRPr sz="1800"/>
            </a:lvl9pPr>
          </a:lstStyle>
          <a:p>
            <a:endParaRPr lang="de-DE"/>
          </a:p>
        </p:txBody>
      </p:sp>
      <p:sp>
        <p:nvSpPr>
          <p:cNvPr id="4" name="Text Placeholder 3"/>
          <p:cNvSpPr>
            <a:spLocks noGrp="1"/>
          </p:cNvSpPr>
          <p:nvPr>
            <p:ph type="body" sz="half" idx="2"/>
          </p:nvPr>
        </p:nvSpPr>
        <p:spPr>
          <a:xfrm>
            <a:off x="1941200" y="5367757"/>
            <a:ext cx="5944188" cy="804876"/>
          </a:xfrm>
          <a:prstGeom prst="rect">
            <a:avLst/>
          </a:prstGeom>
        </p:spPr>
        <p:txBody>
          <a:bodyPr/>
          <a:lstStyle>
            <a:lvl1pPr marL="0" indent="0">
              <a:buNone/>
              <a:defRPr sz="1300"/>
            </a:lvl1pPr>
            <a:lvl2pPr marL="419847" indent="0">
              <a:buNone/>
              <a:defRPr sz="1100"/>
            </a:lvl2pPr>
            <a:lvl3pPr marL="839694" indent="0">
              <a:buNone/>
              <a:defRPr sz="900"/>
            </a:lvl3pPr>
            <a:lvl4pPr marL="1259540" indent="0">
              <a:buNone/>
              <a:defRPr sz="800"/>
            </a:lvl4pPr>
            <a:lvl5pPr marL="1679387" indent="0">
              <a:buNone/>
              <a:defRPr sz="800"/>
            </a:lvl5pPr>
            <a:lvl6pPr marL="2099234" indent="0">
              <a:buNone/>
              <a:defRPr sz="800"/>
            </a:lvl6pPr>
            <a:lvl7pPr marL="2519081" indent="0">
              <a:buNone/>
              <a:defRPr sz="800"/>
            </a:lvl7pPr>
            <a:lvl8pPr marL="2938927" indent="0">
              <a:buNone/>
              <a:defRPr sz="800"/>
            </a:lvl8pPr>
            <a:lvl9pPr marL="3358774" indent="0">
              <a:buNone/>
              <a:defRPr sz="800"/>
            </a:lvl9pPr>
          </a:lstStyle>
          <a:p>
            <a:pPr lvl="0"/>
            <a:r>
              <a:rPr lang="en-US"/>
              <a:t>Click to edit Master text styles</a:t>
            </a:r>
          </a:p>
        </p:txBody>
      </p:sp>
      <p:sp>
        <p:nvSpPr>
          <p:cNvPr id="5" name="Date Placeholder 4"/>
          <p:cNvSpPr>
            <a:spLocks noGrp="1"/>
          </p:cNvSpPr>
          <p:nvPr>
            <p:ph type="dt" sz="half" idx="10"/>
          </p:nvPr>
        </p:nvSpPr>
        <p:spPr>
          <a:xfrm>
            <a:off x="495595" y="6171192"/>
            <a:ext cx="2311792" cy="476590"/>
          </a:xfrm>
          <a:prstGeom prst="rect">
            <a:avLst/>
          </a:prstGeom>
        </p:spPr>
        <p:txBody>
          <a:bodyPr lIns="83969" tIns="41985" rIns="83969" bIns="41985"/>
          <a:lstStyle>
            <a:lvl1pPr>
              <a:defRPr/>
            </a:lvl1pPr>
          </a:lstStyle>
          <a:p>
            <a:endParaRPr lang="de-DE"/>
          </a:p>
        </p:txBody>
      </p:sp>
      <p:sp>
        <p:nvSpPr>
          <p:cNvPr id="6" name="Footer Placeholder 5"/>
          <p:cNvSpPr>
            <a:spLocks noGrp="1"/>
          </p:cNvSpPr>
          <p:nvPr>
            <p:ph type="ftr" sz="quarter" idx="11"/>
          </p:nvPr>
        </p:nvSpPr>
        <p:spPr>
          <a:xfrm>
            <a:off x="758825" y="6462715"/>
            <a:ext cx="6118225" cy="190500"/>
          </a:xfrm>
          <a:prstGeom prst="rect">
            <a:avLst/>
          </a:prstGeom>
        </p:spPr>
        <p:txBody>
          <a:bodyPr/>
          <a:lstStyle>
            <a:lvl1pPr>
              <a:defRPr/>
            </a:lvl1pPr>
          </a:lstStyle>
          <a:p>
            <a:r>
              <a:rPr lang="en-GB" dirty="0"/>
              <a:t>© IFRS Foundation.  30 Cannon Street  |  London EC4M 6XH  |  UK.  www.ifrs.org</a:t>
            </a:r>
            <a:endParaRPr lang="de-DE"/>
          </a:p>
        </p:txBody>
      </p:sp>
    </p:spTree>
    <p:extLst>
      <p:ext uri="{BB962C8B-B14F-4D97-AF65-F5344CB8AC3E}">
        <p14:creationId xmlns:p14="http://schemas.microsoft.com/office/powerpoint/2010/main" val="233163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8632457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14482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6"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0094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8825" y="1438275"/>
            <a:ext cx="41719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3175" y="1438275"/>
            <a:ext cx="4173538"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54981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3580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303978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 IFRS Foundation.  30 Cannon Street  |  London EC4M 6XH  |  UK.  www.ifrs.org</a:t>
            </a:r>
          </a:p>
        </p:txBody>
      </p:sp>
      <p:sp>
        <p:nvSpPr>
          <p:cNvPr id="6" name="Slide Number Placeholder 5"/>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400791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5055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861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4888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93866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2519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 IFRS Foundation.  30 Cannon Street  |  London EC4M 6XH  |  UK.  www.ifrs.org</a:t>
            </a:r>
          </a:p>
        </p:txBody>
      </p:sp>
      <p:sp>
        <p:nvSpPr>
          <p:cNvPr id="7" name="Slide Number Placeholder 6"/>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68674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 IFRS Foundation.  30 Cannon Street  |  London EC4M 6XH  |  UK.  www.ifrs.org</a:t>
            </a:r>
          </a:p>
        </p:txBody>
      </p:sp>
      <p:sp>
        <p:nvSpPr>
          <p:cNvPr id="9" name="Slide Number Placeholder 8"/>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318967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 IFRS Foundation.  30 Cannon Street  |  London EC4M 6XH  |  UK.  www.ifrs.org</a:t>
            </a:r>
          </a:p>
        </p:txBody>
      </p:sp>
      <p:sp>
        <p:nvSpPr>
          <p:cNvPr id="5" name="Slide Number Placeholder 4"/>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36066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 IFRS Foundation.  30 Cannon Street  |  London EC4M 6XH  |  UK.  www.ifrs.org</a:t>
            </a:r>
          </a:p>
        </p:txBody>
      </p:sp>
      <p:sp>
        <p:nvSpPr>
          <p:cNvPr id="4" name="Slide Number Placeholder 3"/>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291664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 IFRS Foundation.  30 Cannon Street  |  London EC4M 6XH  |  UK.  www.ifrs.org</a:t>
            </a:r>
          </a:p>
        </p:txBody>
      </p:sp>
      <p:sp>
        <p:nvSpPr>
          <p:cNvPr id="7" name="Slide Number Placeholder 6"/>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51774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 IFRS Foundation.  30 Cannon Street  |  London EC4M 6XH  |  UK.  www.ifrs.org</a:t>
            </a:r>
          </a:p>
        </p:txBody>
      </p:sp>
      <p:sp>
        <p:nvSpPr>
          <p:cNvPr id="7" name="Slide Number Placeholder 6"/>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10581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 IFRS Foundation.  30 Cannon Street  |  London EC4M 6XH  |  UK.  www.ifrs.org</a:t>
            </a:r>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10A6F-43E2-494B-A13A-009E57A7F535}" type="slidenum">
              <a:rPr lang="en-GB" smtClean="0"/>
              <a:t>‹#›</a:t>
            </a:fld>
            <a:endParaRPr lang="en-GB" dirty="0"/>
          </a:p>
        </p:txBody>
      </p:sp>
    </p:spTree>
    <p:extLst>
      <p:ext uri="{BB962C8B-B14F-4D97-AF65-F5344CB8AC3E}">
        <p14:creationId xmlns:p14="http://schemas.microsoft.com/office/powerpoint/2010/main" val="14472371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p:cNvSpPr>
            <a:spLocks/>
          </p:cNvSpPr>
          <p:nvPr userDrawn="1"/>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200" dirty="0">
              <a:solidFill>
                <a:srgbClr val="5F6062"/>
              </a:solidFill>
              <a:sym typeface="Arial" charset="0"/>
            </a:endParaRPr>
          </a:p>
        </p:txBody>
      </p:sp>
      <p:sp>
        <p:nvSpPr>
          <p:cNvPr id="5" name="Line 3"/>
          <p:cNvSpPr>
            <a:spLocks noChangeShapeType="1"/>
          </p:cNvSpPr>
          <p:nvPr userDrawn="1"/>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sz="1200" dirty="0">
              <a:solidFill>
                <a:srgbClr val="5F6062"/>
              </a:solidFill>
              <a:sym typeface="Arial" charset="0"/>
            </a:endParaRPr>
          </a:p>
        </p:txBody>
      </p:sp>
      <p:sp>
        <p:nvSpPr>
          <p:cNvPr id="6" name="Rectangle 5"/>
          <p:cNvSpPr>
            <a:spLocks/>
          </p:cNvSpPr>
          <p:nvPr userDrawn="1"/>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dirty="0">
              <a:solidFill>
                <a:srgbClr val="FFFFFF"/>
              </a:solidFill>
              <a:ea typeface="ＭＳ Ｐゴシック" charset="0"/>
              <a:sym typeface="Arial" charset="0"/>
            </a:endParaRPr>
          </a:p>
        </p:txBody>
      </p:sp>
      <p:pic>
        <p:nvPicPr>
          <p:cNvPr id="9" name="Picture 2" descr="IFRS reg logo2013.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05328"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
          <p:cNvSpPr>
            <a:spLocks noGrp="1"/>
          </p:cNvSpPr>
          <p:nvPr>
            <p:ph type="sldNum" sz="quarter" idx="4"/>
          </p:nvPr>
        </p:nvSpPr>
        <p:spPr>
          <a:xfrm>
            <a:off x="6825208" y="615603"/>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solidFill>
                  <a:srgbClr val="FFFFFF"/>
                </a:solidFill>
                <a:sym typeface="Arial" charset="0"/>
              </a:rPr>
              <a:pPr/>
              <a:t>‹#›</a:t>
            </a:fld>
            <a:endParaRPr lang="en-US" dirty="0">
              <a:solidFill>
                <a:srgbClr val="FFFFFF"/>
              </a:solidFill>
              <a:sym typeface="Arial" charset="0"/>
            </a:endParaRPr>
          </a:p>
        </p:txBody>
      </p:sp>
    </p:spTree>
    <p:extLst>
      <p:ext uri="{BB962C8B-B14F-4D97-AF65-F5344CB8AC3E}">
        <p14:creationId xmlns:p14="http://schemas.microsoft.com/office/powerpoint/2010/main" val="13116892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29" r:id="rId12"/>
  </p:sldLayoutIdLst>
  <p:transition/>
  <p:hf sldNum="0"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584200" indent="-266700" algn="l" rtl="0" eaLnBrk="1" fontAlgn="base" hangingPunct="1">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1127125" indent="-266700" algn="l" rtl="0" eaLnBrk="1" fontAlgn="base" hangingPunct="1">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660525"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22034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7368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31940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6512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41084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5656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758825" y="1438275"/>
            <a:ext cx="8497888" cy="541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0" name="Rectangle 2"/>
          <p:cNvSpPr>
            <a:spLocks noGrp="1" noChangeArrowheads="1"/>
          </p:cNvSpPr>
          <p:nvPr>
            <p:ph type="title"/>
          </p:nvPr>
        </p:nvSpPr>
        <p:spPr bwMode="auto">
          <a:xfrm>
            <a:off x="755650" y="0"/>
            <a:ext cx="733742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sym typeface="Arial" charset="0"/>
              </a:rPr>
              <a:t>Click to edit Master title style</a:t>
            </a:r>
          </a:p>
        </p:txBody>
      </p:sp>
      <p:sp>
        <p:nvSpPr>
          <p:cNvPr id="2051" name="Text Box 3"/>
          <p:cNvSpPr txBox="1">
            <a:spLocks noGrp="1" noChangeArrowheads="1"/>
          </p:cNvSpPr>
          <p:nvPr>
            <p:ph type="sldNum" sz="quarter" idx="4"/>
          </p:nvPr>
        </p:nvSpPr>
        <p:spPr bwMode="auto">
          <a:xfrm>
            <a:off x="8718550" y="711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rgbClr val="FFFFFF"/>
                </a:solidFill>
                <a:ea typeface="ＭＳ Ｐゴシック" charset="0"/>
                <a:cs typeface="Arial" charset="0"/>
              </a:defRPr>
            </a:lvl1pPr>
          </a:lstStyle>
          <a:p>
            <a:pPr>
              <a:defRPr/>
            </a:pPr>
            <a:fld id="{65740AAD-675A-1544-8EC4-E863FD8B55B9}" type="slidenum">
              <a:rPr lang="en-US">
                <a:sym typeface="Arial" charset="0"/>
              </a:rPr>
              <a:pPr>
                <a:defRPr/>
              </a:pPr>
              <a:t>‹#›</a:t>
            </a:fld>
            <a:endParaRPr lang="en-US" dirty="0">
              <a:sym typeface="Arial" charset="0"/>
            </a:endParaRPr>
          </a:p>
        </p:txBody>
      </p:sp>
      <p:sp>
        <p:nvSpPr>
          <p:cNvPr id="5" name="Rectangle 1"/>
          <p:cNvSpPr>
            <a:spLocks/>
          </p:cNvSpPr>
          <p:nvPr userDrawn="1"/>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200" dirty="0">
              <a:solidFill>
                <a:srgbClr val="5F6062"/>
              </a:solidFill>
              <a:sym typeface="Arial" charset="0"/>
            </a:endParaRPr>
          </a:p>
        </p:txBody>
      </p:sp>
      <p:sp>
        <p:nvSpPr>
          <p:cNvPr id="6" name="Rectangle 5"/>
          <p:cNvSpPr>
            <a:spLocks/>
          </p:cNvSpPr>
          <p:nvPr userDrawn="1"/>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dirty="0">
              <a:solidFill>
                <a:srgbClr val="FFFFFF"/>
              </a:solidFill>
              <a:ea typeface="ＭＳ Ｐゴシック" charset="0"/>
              <a:sym typeface="Arial" charset="0"/>
            </a:endParaRPr>
          </a:p>
        </p:txBody>
      </p:sp>
      <p:pic>
        <p:nvPicPr>
          <p:cNvPr id="7" name="Picture 2" descr="IFRS reg logo2013.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05328"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p:cNvSpPr>
            <a:spLocks noChangeShapeType="1"/>
          </p:cNvSpPr>
          <p:nvPr userDrawn="1"/>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sz="1200" dirty="0">
              <a:solidFill>
                <a:srgbClr val="5F6062"/>
              </a:solidFill>
              <a:sym typeface="Arial" charset="0"/>
            </a:endParaRPr>
          </a:p>
        </p:txBody>
      </p:sp>
      <p:sp>
        <p:nvSpPr>
          <p:cNvPr id="10" name="Slide Number Placeholder 1"/>
          <p:cNvSpPr txBox="1">
            <a:spLocks/>
          </p:cNvSpPr>
          <p:nvPr userDrawn="1"/>
        </p:nvSpPr>
        <p:spPr>
          <a:xfrm>
            <a:off x="6825208" y="615603"/>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533597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hf sldNum="0"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nt cover5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
            <a:ext cx="9548732" cy="5883072"/>
          </a:xfrm>
          <a:prstGeom prst="rect">
            <a:avLst/>
          </a:prstGeom>
        </p:spPr>
      </p:pic>
      <p:sp>
        <p:nvSpPr>
          <p:cNvPr id="8194" name="Rectangle 2"/>
          <p:cNvSpPr>
            <a:spLocks/>
          </p:cNvSpPr>
          <p:nvPr/>
        </p:nvSpPr>
        <p:spPr bwMode="auto">
          <a:xfrm>
            <a:off x="762000" y="6019800"/>
            <a:ext cx="4152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00"/>
              </a:spcBef>
            </a:pPr>
            <a:r>
              <a:rPr lang="en-US" sz="900" dirty="0">
                <a:solidFill>
                  <a:srgbClr val="5F6062"/>
                </a:solidFill>
                <a:ea typeface="ＭＳ Ｐゴシック" charset="0"/>
                <a:sym typeface="Arial" charset="0"/>
              </a:rPr>
              <a:t>The views expressed in this presentation are those of the presenter, </a:t>
            </a:r>
            <a:br>
              <a:rPr lang="en-US" sz="900" dirty="0">
                <a:solidFill>
                  <a:srgbClr val="5F6062"/>
                </a:solidFill>
                <a:latin typeface="ＭＳ Ｐゴシック" charset="0"/>
                <a:sym typeface="ＭＳ Ｐゴシック" charset="0"/>
              </a:rPr>
            </a:br>
            <a:r>
              <a:rPr lang="en-US" sz="900" dirty="0">
                <a:solidFill>
                  <a:srgbClr val="5F6062"/>
                </a:solidFill>
                <a:ea typeface="ＭＳ Ｐゴシック" charset="0"/>
                <a:sym typeface="Arial" charset="0"/>
              </a:rPr>
              <a:t>not necessarily those of the International Accounting Standards Board (the Board) or IFRS Foundation.</a:t>
            </a:r>
          </a:p>
        </p:txBody>
      </p:sp>
      <p:sp>
        <p:nvSpPr>
          <p:cNvPr id="8195"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rgbClr val="5F6062"/>
                </a:solidFill>
                <a:ea typeface="ＭＳ Ｐゴシック" charset="0"/>
                <a:sym typeface="Arial" charset="0"/>
              </a:rPr>
              <a:t>Copyright © IFRS Foundation. All rights reserved</a:t>
            </a:r>
          </a:p>
        </p:txBody>
      </p:sp>
      <p:sp>
        <p:nvSpPr>
          <p:cNvPr id="8196"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sym typeface="Arial" charset="0"/>
              </a:rPr>
              <a:t>IFRS</a:t>
            </a:r>
            <a:r>
              <a:rPr lang="en-US" sz="1600" baseline="30000" dirty="0">
                <a:solidFill>
                  <a:srgbClr val="FFFFFF"/>
                </a:solidFill>
                <a:ea typeface="ＭＳ Ｐゴシック" charset="0"/>
                <a:sym typeface="Arial" charset="0"/>
              </a:rPr>
              <a:t>®</a:t>
            </a:r>
            <a:r>
              <a:rPr lang="en-US" sz="1600" dirty="0">
                <a:solidFill>
                  <a:srgbClr val="FFFFFF"/>
                </a:solidFill>
                <a:ea typeface="ＭＳ Ｐゴシック" charset="0"/>
                <a:sym typeface="Arial" charset="0"/>
              </a:rPr>
              <a:t> Foundation</a:t>
            </a:r>
          </a:p>
        </p:txBody>
      </p:sp>
      <p:sp>
        <p:nvSpPr>
          <p:cNvPr id="8198" name="Rectangle 7"/>
          <p:cNvSpPr>
            <a:spLocks/>
          </p:cNvSpPr>
          <p:nvPr/>
        </p:nvSpPr>
        <p:spPr bwMode="auto">
          <a:xfrm>
            <a:off x="4419600" y="4292600"/>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500"/>
              </a:spcBef>
            </a:pPr>
            <a:endParaRPr lang="en-US" sz="1500" dirty="0">
              <a:solidFill>
                <a:srgbClr val="FFFFFF"/>
              </a:solidFill>
              <a:ea typeface="ＭＳ Ｐゴシック" charset="0"/>
              <a:sym typeface="Arial" charset="0"/>
            </a:endParaRPr>
          </a:p>
        </p:txBody>
      </p:sp>
      <p:pic>
        <p:nvPicPr>
          <p:cNvPr id="8199" name="Picture 2" descr="IFRS reg logo2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328"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txBox="1">
            <a:spLocks noChangeArrowheads="1"/>
          </p:cNvSpPr>
          <p:nvPr/>
        </p:nvSpPr>
        <p:spPr>
          <a:xfrm>
            <a:off x="4652709" y="1971411"/>
            <a:ext cx="4950160" cy="1549562"/>
          </a:xfrm>
          <a:prstGeom prst="rect">
            <a:avLst/>
          </a:prstGeom>
        </p:spPr>
        <p:txBody>
          <a:bodyPr/>
          <a:lst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pPr algn="r">
              <a:defRPr/>
            </a:pPr>
            <a:r>
              <a:rPr lang="en-GB" sz="2600" dirty="0">
                <a:solidFill>
                  <a:schemeClr val="bg1"/>
                </a:solidFill>
              </a:rPr>
              <a:t>Disclosure Initiative</a:t>
            </a:r>
            <a:br>
              <a:rPr lang="en-GB" sz="2600" b="0" kern="0" dirty="0">
                <a:solidFill>
                  <a:srgbClr val="FFFFFF"/>
                </a:solidFill>
              </a:rPr>
            </a:br>
            <a:br>
              <a:rPr lang="en-GB" sz="2600" b="0" kern="0" dirty="0">
                <a:solidFill>
                  <a:srgbClr val="FFFFFF"/>
                </a:solidFill>
              </a:rPr>
            </a:br>
            <a:r>
              <a:rPr lang="en-GB" sz="2600" i="1" dirty="0">
                <a:solidFill>
                  <a:srgbClr val="FFFFFF"/>
                </a:solidFill>
              </a:rPr>
              <a:t>Principles of Disclosure</a:t>
            </a:r>
          </a:p>
          <a:p>
            <a:pPr algn="r">
              <a:defRPr/>
            </a:pPr>
            <a:r>
              <a:rPr lang="en-GB" sz="2600" dirty="0">
                <a:solidFill>
                  <a:srgbClr val="FFFFFF"/>
                </a:solidFill>
              </a:rPr>
              <a:t>project</a:t>
            </a:r>
          </a:p>
          <a:p>
            <a:pPr algn="r">
              <a:defRPr/>
            </a:pPr>
            <a:endParaRPr lang="en-GB" sz="2000" dirty="0">
              <a:solidFill>
                <a:srgbClr val="FFFFFF"/>
              </a:solidFill>
            </a:endParaRPr>
          </a:p>
        </p:txBody>
      </p:sp>
      <p:sp>
        <p:nvSpPr>
          <p:cNvPr id="12" name="Rectangle 7"/>
          <p:cNvSpPr>
            <a:spLocks/>
          </p:cNvSpPr>
          <p:nvPr/>
        </p:nvSpPr>
        <p:spPr bwMode="auto">
          <a:xfrm>
            <a:off x="5003434" y="5013176"/>
            <a:ext cx="4525108" cy="72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426"/>
              </a:spcBef>
            </a:pPr>
            <a:endParaRPr lang="en-US" sz="1300" dirty="0">
              <a:solidFill>
                <a:srgbClr val="FFFFFF"/>
              </a:solidFill>
              <a:ea typeface="ＭＳ Ｐゴシック" charset="0"/>
            </a:endParaRPr>
          </a:p>
        </p:txBody>
      </p:sp>
      <p:sp>
        <p:nvSpPr>
          <p:cNvPr id="2" name="TextBox 1"/>
          <p:cNvSpPr txBox="1"/>
          <p:nvPr/>
        </p:nvSpPr>
        <p:spPr>
          <a:xfrm>
            <a:off x="4682666" y="4600827"/>
            <a:ext cx="5009909" cy="492443"/>
          </a:xfrm>
          <a:prstGeom prst="rect">
            <a:avLst/>
          </a:prstGeom>
          <a:noFill/>
        </p:spPr>
        <p:txBody>
          <a:bodyPr wrap="square" rtlCol="0">
            <a:spAutoFit/>
          </a:bodyPr>
          <a:lstStyle/>
          <a:p>
            <a:pPr algn="r"/>
            <a:r>
              <a:rPr lang="en-GB" sz="2600" b="1" dirty="0">
                <a:solidFill>
                  <a:srgbClr val="FFFFFF"/>
                </a:solidFill>
                <a:latin typeface="+mj-lt"/>
                <a:ea typeface="+mj-ea"/>
                <a:cs typeface="+mj-cs"/>
                <a:sym typeface="Arial" charset="0"/>
              </a:rPr>
              <a:t>EFRAG and NASB event </a:t>
            </a:r>
          </a:p>
        </p:txBody>
      </p:sp>
      <p:sp>
        <p:nvSpPr>
          <p:cNvPr id="4" name="Rectangle 3"/>
          <p:cNvSpPr/>
          <p:nvPr/>
        </p:nvSpPr>
        <p:spPr>
          <a:xfrm>
            <a:off x="8104524" y="5100786"/>
            <a:ext cx="1582484" cy="369332"/>
          </a:xfrm>
          <a:prstGeom prst="rect">
            <a:avLst/>
          </a:prstGeom>
        </p:spPr>
        <p:txBody>
          <a:bodyPr wrap="none">
            <a:spAutoFit/>
          </a:bodyPr>
          <a:lstStyle/>
          <a:p>
            <a:pPr algn="r"/>
            <a:r>
              <a:rPr lang="en-GB" sz="1800" dirty="0">
                <a:solidFill>
                  <a:schemeClr val="bg1"/>
                </a:solidFill>
              </a:rPr>
              <a:t>15 June 2017</a:t>
            </a:r>
          </a:p>
        </p:txBody>
      </p:sp>
    </p:spTree>
    <p:extLst>
      <p:ext uri="{BB962C8B-B14F-4D97-AF65-F5344CB8AC3E}">
        <p14:creationId xmlns:p14="http://schemas.microsoft.com/office/powerpoint/2010/main" val="17730125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8"/>
          <p:cNvSpPr>
            <a:spLocks noGrp="1"/>
          </p:cNvSpPr>
          <p:nvPr>
            <p:ph type="title"/>
          </p:nvPr>
        </p:nvSpPr>
        <p:spPr>
          <a:xfrm>
            <a:off x="632519" y="125442"/>
            <a:ext cx="8665097" cy="783278"/>
          </a:xfrm>
        </p:spPr>
        <p:txBody>
          <a:bodyPr anchor="b"/>
          <a:lstStyle/>
          <a:p>
            <a:r>
              <a:rPr lang="en-GB" sz="2800" dirty="0"/>
              <a:t>Outline of Discussion Paper</a:t>
            </a:r>
            <a:endParaRPr lang="de-DE" sz="2800" dirty="0"/>
          </a:p>
        </p:txBody>
      </p:sp>
      <p:sp>
        <p:nvSpPr>
          <p:cNvPr id="19" name="Slide Number Placeholder 4"/>
          <p:cNvSpPr txBox="1">
            <a:spLocks/>
          </p:cNvSpPr>
          <p:nvPr/>
        </p:nvSpPr>
        <p:spPr bwMode="gray">
          <a:xfrm>
            <a:off x="8697416" y="724567"/>
            <a:ext cx="432048" cy="341535"/>
          </a:xfrm>
          <a:prstGeom prst="rect">
            <a:avLst/>
          </a:prstGeom>
          <a:noFill/>
          <a:ln>
            <a:noFill/>
          </a:ln>
          <a:effectLs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700" kern="1200">
                <a:solidFill>
                  <a:schemeClr val="tx1"/>
                </a:solidFill>
                <a:latin typeface="Arial" charset="0"/>
                <a:ea typeface="+mn-ea"/>
                <a:cs typeface="+mn-cs"/>
              </a:defRPr>
            </a:lvl1pPr>
            <a:lvl2pPr marL="457045" algn="l" rtl="0" fontAlgn="base">
              <a:spcBef>
                <a:spcPct val="0"/>
              </a:spcBef>
              <a:spcAft>
                <a:spcPct val="0"/>
              </a:spcAft>
              <a:defRPr sz="2300" kern="1200">
                <a:solidFill>
                  <a:schemeClr val="tx1"/>
                </a:solidFill>
                <a:latin typeface="Arial" charset="0"/>
                <a:ea typeface="ＭＳ Ｐゴシック" charset="-128"/>
                <a:cs typeface="+mn-cs"/>
              </a:defRPr>
            </a:lvl2pPr>
            <a:lvl3pPr marL="914088" algn="l" rtl="0" fontAlgn="base">
              <a:spcBef>
                <a:spcPct val="0"/>
              </a:spcBef>
              <a:spcAft>
                <a:spcPct val="0"/>
              </a:spcAft>
              <a:defRPr sz="2300" kern="1200">
                <a:solidFill>
                  <a:schemeClr val="tx1"/>
                </a:solidFill>
                <a:latin typeface="Arial" charset="0"/>
                <a:ea typeface="ＭＳ Ｐゴシック" charset="-128"/>
                <a:cs typeface="+mn-cs"/>
              </a:defRPr>
            </a:lvl3pPr>
            <a:lvl4pPr marL="1371132" algn="l" rtl="0" fontAlgn="base">
              <a:spcBef>
                <a:spcPct val="0"/>
              </a:spcBef>
              <a:spcAft>
                <a:spcPct val="0"/>
              </a:spcAft>
              <a:defRPr sz="2300" kern="1200">
                <a:solidFill>
                  <a:schemeClr val="tx1"/>
                </a:solidFill>
                <a:latin typeface="Arial" charset="0"/>
                <a:ea typeface="ＭＳ Ｐゴシック" charset="-128"/>
                <a:cs typeface="+mn-cs"/>
              </a:defRPr>
            </a:lvl4pPr>
            <a:lvl5pPr marL="1828176" algn="l" rtl="0" fontAlgn="base">
              <a:spcBef>
                <a:spcPct val="0"/>
              </a:spcBef>
              <a:spcAft>
                <a:spcPct val="0"/>
              </a:spcAft>
              <a:defRPr sz="2300" kern="1200">
                <a:solidFill>
                  <a:schemeClr val="tx1"/>
                </a:solidFill>
                <a:latin typeface="Arial" charset="0"/>
                <a:ea typeface="ＭＳ Ｐゴシック" charset="-128"/>
                <a:cs typeface="+mn-cs"/>
              </a:defRPr>
            </a:lvl5pPr>
            <a:lvl6pPr marL="2285220" algn="l" defTabSz="914088" rtl="0" eaLnBrk="1" latinLnBrk="0" hangingPunct="1">
              <a:defRPr sz="2300" kern="1200">
                <a:solidFill>
                  <a:schemeClr val="tx1"/>
                </a:solidFill>
                <a:latin typeface="Arial" charset="0"/>
                <a:ea typeface="ＭＳ Ｐゴシック" charset="-128"/>
                <a:cs typeface="+mn-cs"/>
              </a:defRPr>
            </a:lvl6pPr>
            <a:lvl7pPr marL="2742264" algn="l" defTabSz="914088" rtl="0" eaLnBrk="1" latinLnBrk="0" hangingPunct="1">
              <a:defRPr sz="2300" kern="1200">
                <a:solidFill>
                  <a:schemeClr val="tx1"/>
                </a:solidFill>
                <a:latin typeface="Arial" charset="0"/>
                <a:ea typeface="ＭＳ Ｐゴシック" charset="-128"/>
                <a:cs typeface="+mn-cs"/>
              </a:defRPr>
            </a:lvl7pPr>
            <a:lvl8pPr marL="3199308" algn="l" defTabSz="914088" rtl="0" eaLnBrk="1" latinLnBrk="0" hangingPunct="1">
              <a:defRPr sz="2300" kern="1200">
                <a:solidFill>
                  <a:schemeClr val="tx1"/>
                </a:solidFill>
                <a:latin typeface="Arial" charset="0"/>
                <a:ea typeface="ＭＳ Ｐゴシック" charset="-128"/>
                <a:cs typeface="+mn-cs"/>
              </a:defRPr>
            </a:lvl8pPr>
            <a:lvl9pPr marL="3656352" algn="l" defTabSz="914088" rtl="0" eaLnBrk="1" latinLnBrk="0" hangingPunct="1">
              <a:defRPr sz="2300" kern="1200">
                <a:solidFill>
                  <a:schemeClr val="tx1"/>
                </a:solidFill>
                <a:latin typeface="Arial" charset="0"/>
                <a:ea typeface="ＭＳ Ｐゴシック" charset="-128"/>
                <a:cs typeface="+mn-cs"/>
              </a:defRPr>
            </a:lvl9pPr>
          </a:lstStyle>
          <a:p>
            <a:pPr algn="ctr"/>
            <a:r>
              <a:rPr lang="en-GB" sz="1600" dirty="0">
                <a:solidFill>
                  <a:schemeClr val="bg1"/>
                </a:solidFill>
              </a:rPr>
              <a:t> </a:t>
            </a:r>
            <a:fld id="{EDA62B69-D284-4E23-9676-1FE14B90795F}" type="slidenum">
              <a:rPr lang="en-GB" sz="1600" smtClean="0">
                <a:solidFill>
                  <a:schemeClr val="bg1"/>
                </a:solidFill>
              </a:rPr>
              <a:pPr algn="ctr"/>
              <a:t>10</a:t>
            </a:fld>
            <a:endParaRPr lang="en-GB" sz="1600" dirty="0">
              <a:solidFill>
                <a:schemeClr val="bg1"/>
              </a:solidFill>
            </a:endParaRPr>
          </a:p>
        </p:txBody>
      </p:sp>
      <p:grpSp>
        <p:nvGrpSpPr>
          <p:cNvPr id="4" name="Group 3"/>
          <p:cNvGrpSpPr/>
          <p:nvPr/>
        </p:nvGrpSpPr>
        <p:grpSpPr>
          <a:xfrm>
            <a:off x="1284344" y="1223484"/>
            <a:ext cx="6906244" cy="926281"/>
            <a:chOff x="1287116" y="1218173"/>
            <a:chExt cx="8130380" cy="952270"/>
          </a:xfrm>
        </p:grpSpPr>
        <p:sp>
          <p:nvSpPr>
            <p:cNvPr id="2" name="Rectangle 1"/>
            <p:cNvSpPr/>
            <p:nvPr/>
          </p:nvSpPr>
          <p:spPr bwMode="gray">
            <a:xfrm>
              <a:off x="1287116" y="1218173"/>
              <a:ext cx="8130380" cy="525744"/>
            </a:xfrm>
            <a:prstGeom prst="rect">
              <a:avLst/>
            </a:prstGeom>
            <a:solidFill>
              <a:schemeClr val="tx2">
                <a:lumMod val="60000"/>
                <a:lumOff val="40000"/>
              </a:schemeClr>
            </a:solidFill>
            <a:ln>
              <a:noFill/>
            </a:ln>
            <a:effectLst/>
            <a:extLst/>
          </p:spPr>
          <p:txBody>
            <a:bodyPr wrap="square" rtlCol="0" anchor="ctr"/>
            <a:lstStyle/>
            <a:p>
              <a:pPr algn="ctr"/>
              <a:r>
                <a:rPr lang="en-GB" sz="1800" dirty="0">
                  <a:solidFill>
                    <a:schemeClr val="bg1"/>
                  </a:solidFill>
                </a:rPr>
                <a:t>Principles of effective communication in preparing financial statements </a:t>
              </a:r>
            </a:p>
          </p:txBody>
        </p:sp>
        <p:sp>
          <p:nvSpPr>
            <p:cNvPr id="3" name="Down Arrow 2"/>
            <p:cNvSpPr/>
            <p:nvPr/>
          </p:nvSpPr>
          <p:spPr bwMode="gray">
            <a:xfrm>
              <a:off x="5172283" y="1810403"/>
              <a:ext cx="360040" cy="360040"/>
            </a:xfrm>
            <a:prstGeom prst="downArrow">
              <a:avLst/>
            </a:prstGeom>
            <a:solidFill>
              <a:schemeClr val="tx2">
                <a:lumMod val="60000"/>
                <a:lumOff val="40000"/>
              </a:schemeClr>
            </a:solidFill>
            <a:ln>
              <a:noFill/>
            </a:ln>
            <a:effectLst/>
            <a:extLst/>
          </p:spPr>
          <p:txBody>
            <a:bodyPr wrap="square" rtlCol="0" anchor="ctr"/>
            <a:lstStyle/>
            <a:p>
              <a:pPr algn="ctr"/>
              <a:endParaRPr lang="en-GB" sz="2400" dirty="0">
                <a:solidFill>
                  <a:schemeClr val="bg1"/>
                </a:solidFill>
              </a:endParaRPr>
            </a:p>
          </p:txBody>
        </p:sp>
      </p:grpSp>
      <p:grpSp>
        <p:nvGrpSpPr>
          <p:cNvPr id="50" name="Group 49"/>
          <p:cNvGrpSpPr/>
          <p:nvPr/>
        </p:nvGrpSpPr>
        <p:grpSpPr>
          <a:xfrm>
            <a:off x="1310767" y="2201257"/>
            <a:ext cx="6894784" cy="1296646"/>
            <a:chOff x="1301492" y="1025358"/>
            <a:chExt cx="8130380" cy="1248845"/>
          </a:xfrm>
        </p:grpSpPr>
        <p:grpSp>
          <p:nvGrpSpPr>
            <p:cNvPr id="51" name="Group 50"/>
            <p:cNvGrpSpPr/>
            <p:nvPr/>
          </p:nvGrpSpPr>
          <p:grpSpPr>
            <a:xfrm>
              <a:off x="1309819" y="1356498"/>
              <a:ext cx="8100911" cy="532956"/>
              <a:chOff x="2060616" y="1695757"/>
              <a:chExt cx="7004088" cy="505217"/>
            </a:xfrm>
          </p:grpSpPr>
          <p:sp>
            <p:nvSpPr>
              <p:cNvPr id="54" name="Freeform 53"/>
              <p:cNvSpPr/>
              <p:nvPr/>
            </p:nvSpPr>
            <p:spPr>
              <a:xfrm>
                <a:off x="2060616" y="1695758"/>
                <a:ext cx="3492333" cy="505216"/>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36000" tIns="17780" rIns="36000" bIns="17780" numCol="1" spcCol="1270" anchor="ctr" anchorCtr="0">
                <a:noAutofit/>
              </a:bodyPr>
              <a:lstStyle/>
              <a:p>
                <a:pPr algn="ctr">
                  <a:lnSpc>
                    <a:spcPct val="90000"/>
                  </a:lnSpc>
                  <a:spcAft>
                    <a:spcPts val="505"/>
                  </a:spcAft>
                </a:pPr>
                <a:r>
                  <a:rPr lang="en-US" sz="1600" dirty="0">
                    <a:solidFill>
                      <a:srgbClr val="000000"/>
                    </a:solidFill>
                    <a:latin typeface="Arial" panose="020B0604020202020204" pitchFamily="34" charset="0"/>
                    <a:ea typeface="Times New Roman"/>
                    <a:cs typeface="Arial" panose="020B0604020202020204" pitchFamily="34" charset="0"/>
                  </a:rPr>
                  <a:t>Roles of the primary financial statements and the notes</a:t>
                </a:r>
                <a:endParaRPr lang="en-GB" sz="1600" dirty="0">
                  <a:latin typeface="Arial" panose="020B0604020202020204" pitchFamily="34" charset="0"/>
                  <a:ea typeface="Times New Roman"/>
                  <a:cs typeface="Arial" panose="020B0604020202020204" pitchFamily="34" charset="0"/>
                </a:endParaRPr>
              </a:p>
            </p:txBody>
          </p:sp>
          <p:sp>
            <p:nvSpPr>
              <p:cNvPr id="55" name="Freeform 54"/>
              <p:cNvSpPr/>
              <p:nvPr/>
            </p:nvSpPr>
            <p:spPr>
              <a:xfrm>
                <a:off x="5547100" y="1695757"/>
                <a:ext cx="3517604" cy="505216"/>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99568" tIns="17780" rIns="99568" bIns="17780" numCol="1" spcCol="1270" anchor="ctr" anchorCtr="0">
                <a:noAutofit/>
              </a:bodyPr>
              <a:lstStyle/>
              <a:p>
                <a:pPr algn="ctr">
                  <a:lnSpc>
                    <a:spcPct val="90000"/>
                  </a:lnSpc>
                  <a:spcAft>
                    <a:spcPts val="505"/>
                  </a:spcAft>
                </a:pPr>
                <a:r>
                  <a:rPr lang="en-US" sz="1600" dirty="0">
                    <a:solidFill>
                      <a:srgbClr val="000000"/>
                    </a:solidFill>
                    <a:latin typeface="Arial" panose="020B0604020202020204" pitchFamily="34" charset="0"/>
                    <a:ea typeface="Times New Roman"/>
                    <a:cs typeface="Arial" panose="020B0604020202020204" pitchFamily="34" charset="0"/>
                  </a:rPr>
                  <a:t>Location of information</a:t>
                </a:r>
                <a:endParaRPr lang="en-GB" sz="1600" dirty="0">
                  <a:effectLst/>
                  <a:latin typeface="Arial" panose="020B0604020202020204" pitchFamily="34" charset="0"/>
                  <a:ea typeface="Times New Roman"/>
                  <a:cs typeface="Arial" panose="020B0604020202020204" pitchFamily="34" charset="0"/>
                </a:endParaRPr>
              </a:p>
            </p:txBody>
          </p:sp>
        </p:grpSp>
        <p:sp>
          <p:nvSpPr>
            <p:cNvPr id="52" name="Rectangle 51"/>
            <p:cNvSpPr/>
            <p:nvPr/>
          </p:nvSpPr>
          <p:spPr bwMode="gray">
            <a:xfrm>
              <a:off x="1301492" y="1025358"/>
              <a:ext cx="8130380" cy="331141"/>
            </a:xfrm>
            <a:prstGeom prst="rect">
              <a:avLst/>
            </a:prstGeom>
            <a:solidFill>
              <a:schemeClr val="tx2">
                <a:lumMod val="60000"/>
                <a:lumOff val="40000"/>
              </a:schemeClr>
            </a:solidFill>
            <a:ln>
              <a:noFill/>
            </a:ln>
            <a:effectLst/>
            <a:extLst/>
          </p:spPr>
          <p:txBody>
            <a:bodyPr wrap="square" rtlCol="0" anchor="ctr"/>
            <a:lstStyle/>
            <a:p>
              <a:pPr algn="ctr"/>
              <a:r>
                <a:rPr lang="en-GB" sz="1800" dirty="0">
                  <a:solidFill>
                    <a:schemeClr val="bg1"/>
                  </a:solidFill>
                </a:rPr>
                <a:t>Principles on where to disclose information</a:t>
              </a:r>
            </a:p>
          </p:txBody>
        </p:sp>
        <p:sp>
          <p:nvSpPr>
            <p:cNvPr id="53" name="Down Arrow 52"/>
            <p:cNvSpPr/>
            <p:nvPr/>
          </p:nvSpPr>
          <p:spPr bwMode="gray">
            <a:xfrm>
              <a:off x="5186662" y="1945712"/>
              <a:ext cx="360040" cy="328491"/>
            </a:xfrm>
            <a:prstGeom prst="downArrow">
              <a:avLst/>
            </a:prstGeom>
            <a:solidFill>
              <a:schemeClr val="tx2">
                <a:lumMod val="60000"/>
                <a:lumOff val="40000"/>
              </a:schemeClr>
            </a:solidFill>
            <a:ln>
              <a:noFill/>
            </a:ln>
            <a:effectLst/>
            <a:extLst/>
          </p:spPr>
          <p:txBody>
            <a:bodyPr wrap="square" rtlCol="0" anchor="ctr"/>
            <a:lstStyle/>
            <a:p>
              <a:pPr algn="ctr"/>
              <a:endParaRPr lang="en-GB" sz="2400" dirty="0">
                <a:solidFill>
                  <a:schemeClr val="bg1"/>
                </a:solidFill>
              </a:endParaRPr>
            </a:p>
          </p:txBody>
        </p:sp>
      </p:grpSp>
      <p:grpSp>
        <p:nvGrpSpPr>
          <p:cNvPr id="56" name="Group 55"/>
          <p:cNvGrpSpPr/>
          <p:nvPr/>
        </p:nvGrpSpPr>
        <p:grpSpPr>
          <a:xfrm>
            <a:off x="1284344" y="3497902"/>
            <a:ext cx="6906244" cy="1414964"/>
            <a:chOff x="1287116" y="1412775"/>
            <a:chExt cx="8130380" cy="1224136"/>
          </a:xfrm>
        </p:grpSpPr>
        <p:grpSp>
          <p:nvGrpSpPr>
            <p:cNvPr id="57" name="Group 56"/>
            <p:cNvGrpSpPr/>
            <p:nvPr/>
          </p:nvGrpSpPr>
          <p:grpSpPr>
            <a:xfrm>
              <a:off x="1287116" y="1851539"/>
              <a:ext cx="8130380" cy="498378"/>
              <a:chOff x="2040987" y="2165029"/>
              <a:chExt cx="7029567" cy="472438"/>
            </a:xfrm>
          </p:grpSpPr>
          <p:sp>
            <p:nvSpPr>
              <p:cNvPr id="60" name="Freeform 59"/>
              <p:cNvSpPr/>
              <p:nvPr/>
            </p:nvSpPr>
            <p:spPr>
              <a:xfrm>
                <a:off x="2040987" y="2165030"/>
                <a:ext cx="3511963" cy="472436"/>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36000" tIns="17780" rIns="36000" bIns="17780" numCol="1" spcCol="1270" anchor="ctr" anchorCtr="0">
                <a:noAutofit/>
              </a:bodyPr>
              <a:lstStyle/>
              <a:p>
                <a:pPr algn="ctr">
                  <a:lnSpc>
                    <a:spcPct val="90000"/>
                  </a:lnSpc>
                  <a:spcAft>
                    <a:spcPts val="505"/>
                  </a:spcAft>
                </a:pPr>
                <a:r>
                  <a:rPr lang="en-US" sz="1600" dirty="0">
                    <a:solidFill>
                      <a:srgbClr val="000000"/>
                    </a:solidFill>
                    <a:latin typeface="Arial" panose="020B0604020202020204" pitchFamily="34" charset="0"/>
                    <a:ea typeface="Times New Roman"/>
                    <a:cs typeface="Arial" panose="020B0604020202020204" pitchFamily="34" charset="0"/>
                  </a:rPr>
                  <a:t>Use of performance measures</a:t>
                </a:r>
              </a:p>
            </p:txBody>
          </p:sp>
          <p:sp>
            <p:nvSpPr>
              <p:cNvPr id="61" name="Freeform 60"/>
              <p:cNvSpPr/>
              <p:nvPr/>
            </p:nvSpPr>
            <p:spPr>
              <a:xfrm>
                <a:off x="5552950" y="2165029"/>
                <a:ext cx="3517604" cy="472438"/>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99568" tIns="17780" rIns="99568" bIns="17780" numCol="1" spcCol="1270" anchor="ctr" anchorCtr="0">
                <a:noAutofit/>
              </a:bodyPr>
              <a:lstStyle/>
              <a:p>
                <a:pPr algn="ctr">
                  <a:lnSpc>
                    <a:spcPct val="90000"/>
                  </a:lnSpc>
                  <a:spcAft>
                    <a:spcPts val="505"/>
                  </a:spcAft>
                </a:pPr>
                <a:r>
                  <a:rPr lang="en-US" sz="1600" dirty="0">
                    <a:solidFill>
                      <a:srgbClr val="000000"/>
                    </a:solidFill>
                    <a:latin typeface="Arial" panose="020B0604020202020204" pitchFamily="34" charset="0"/>
                    <a:ea typeface="Times New Roman"/>
                    <a:cs typeface="Arial" panose="020B0604020202020204" pitchFamily="34" charset="0"/>
                  </a:rPr>
                  <a:t>Disclosure of accounting policies</a:t>
                </a:r>
                <a:endParaRPr lang="en-GB" sz="1600" dirty="0">
                  <a:latin typeface="Arial" panose="020B0604020202020204" pitchFamily="34" charset="0"/>
                  <a:ea typeface="Times New Roman"/>
                  <a:cs typeface="Arial" panose="020B0604020202020204" pitchFamily="34" charset="0"/>
                </a:endParaRPr>
              </a:p>
            </p:txBody>
          </p:sp>
        </p:grpSp>
        <p:sp>
          <p:nvSpPr>
            <p:cNvPr id="58" name="Rectangle 57"/>
            <p:cNvSpPr/>
            <p:nvPr/>
          </p:nvSpPr>
          <p:spPr bwMode="gray">
            <a:xfrm>
              <a:off x="1287116" y="1412775"/>
              <a:ext cx="8126888" cy="438764"/>
            </a:xfrm>
            <a:prstGeom prst="rect">
              <a:avLst/>
            </a:prstGeom>
            <a:solidFill>
              <a:schemeClr val="tx2">
                <a:lumMod val="60000"/>
                <a:lumOff val="40000"/>
              </a:schemeClr>
            </a:solidFill>
            <a:ln>
              <a:noFill/>
            </a:ln>
            <a:effectLst/>
            <a:extLst/>
          </p:spPr>
          <p:txBody>
            <a:bodyPr wrap="square" rtlCol="0" anchor="ctr"/>
            <a:lstStyle/>
            <a:p>
              <a:pPr algn="ctr"/>
              <a:r>
                <a:rPr lang="en-GB" sz="1800" dirty="0">
                  <a:solidFill>
                    <a:schemeClr val="bg1"/>
                  </a:solidFill>
                </a:rPr>
                <a:t>Principles to address specific disclosure concerns of users of financial statements</a:t>
              </a:r>
            </a:p>
          </p:txBody>
        </p:sp>
        <p:sp>
          <p:nvSpPr>
            <p:cNvPr id="59" name="Down Arrow 58"/>
            <p:cNvSpPr/>
            <p:nvPr/>
          </p:nvSpPr>
          <p:spPr bwMode="gray">
            <a:xfrm>
              <a:off x="5172286" y="2349912"/>
              <a:ext cx="360040" cy="286999"/>
            </a:xfrm>
            <a:prstGeom prst="downArrow">
              <a:avLst/>
            </a:prstGeom>
            <a:solidFill>
              <a:schemeClr val="tx2">
                <a:lumMod val="60000"/>
                <a:lumOff val="40000"/>
              </a:schemeClr>
            </a:solidFill>
            <a:ln>
              <a:noFill/>
            </a:ln>
            <a:effectLst/>
            <a:extLst/>
          </p:spPr>
          <p:txBody>
            <a:bodyPr wrap="square" rtlCol="0" anchor="ctr"/>
            <a:lstStyle/>
            <a:p>
              <a:pPr algn="ctr"/>
              <a:endParaRPr lang="en-GB" sz="2400" dirty="0">
                <a:solidFill>
                  <a:schemeClr val="bg1"/>
                </a:solidFill>
              </a:endParaRPr>
            </a:p>
          </p:txBody>
        </p:sp>
      </p:grpSp>
      <p:grpSp>
        <p:nvGrpSpPr>
          <p:cNvPr id="69" name="Group 68"/>
          <p:cNvGrpSpPr/>
          <p:nvPr/>
        </p:nvGrpSpPr>
        <p:grpSpPr>
          <a:xfrm>
            <a:off x="1317829" y="4920213"/>
            <a:ext cx="6894784" cy="849446"/>
            <a:chOff x="1287116" y="1412776"/>
            <a:chExt cx="8130380" cy="864096"/>
          </a:xfrm>
        </p:grpSpPr>
        <p:grpSp>
          <p:nvGrpSpPr>
            <p:cNvPr id="70" name="Group 69"/>
            <p:cNvGrpSpPr/>
            <p:nvPr/>
          </p:nvGrpSpPr>
          <p:grpSpPr>
            <a:xfrm>
              <a:off x="1287116" y="1743916"/>
              <a:ext cx="8130380" cy="532956"/>
              <a:chOff x="2040987" y="2063011"/>
              <a:chExt cx="7029567" cy="505217"/>
            </a:xfrm>
          </p:grpSpPr>
          <p:sp>
            <p:nvSpPr>
              <p:cNvPr id="72" name="Freeform 71"/>
              <p:cNvSpPr/>
              <p:nvPr/>
            </p:nvSpPr>
            <p:spPr>
              <a:xfrm>
                <a:off x="2040987" y="2063012"/>
                <a:ext cx="3511963" cy="505216"/>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36000" tIns="17780" rIns="36000" bIns="17780" numCol="1" spcCol="1270" anchor="ctr" anchorCtr="0">
                <a:noAutofit/>
              </a:bodyPr>
              <a:lstStyle/>
              <a:p>
                <a:pPr algn="ctr">
                  <a:lnSpc>
                    <a:spcPct val="90000"/>
                  </a:lnSpc>
                  <a:spcAft>
                    <a:spcPts val="505"/>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Centralised disclosure objectives</a:t>
                </a:r>
                <a:endParaRPr lang="en-GB" sz="1600" dirty="0">
                  <a:effectLst/>
                  <a:latin typeface="Arial" panose="020B0604020202020204" pitchFamily="34" charset="0"/>
                  <a:ea typeface="Times New Roman"/>
                  <a:cs typeface="Arial" panose="020B0604020202020204" pitchFamily="34" charset="0"/>
                </a:endParaRPr>
              </a:p>
            </p:txBody>
          </p:sp>
          <p:sp>
            <p:nvSpPr>
              <p:cNvPr id="73" name="Freeform 72"/>
              <p:cNvSpPr/>
              <p:nvPr/>
            </p:nvSpPr>
            <p:spPr>
              <a:xfrm>
                <a:off x="5552950" y="2063011"/>
                <a:ext cx="3517604" cy="505216"/>
              </a:xfrm>
              <a:custGeom>
                <a:avLst/>
                <a:gdLst>
                  <a:gd name="connsiteX0" fmla="*/ 0 w 3047999"/>
                  <a:gd name="connsiteY0" fmla="*/ 0 h 335357"/>
                  <a:gd name="connsiteX1" fmla="*/ 3047999 w 3047999"/>
                  <a:gd name="connsiteY1" fmla="*/ 0 h 335357"/>
                  <a:gd name="connsiteX2" fmla="*/ 3047999 w 3047999"/>
                  <a:gd name="connsiteY2" fmla="*/ 335357 h 335357"/>
                  <a:gd name="connsiteX3" fmla="*/ 0 w 3047999"/>
                  <a:gd name="connsiteY3" fmla="*/ 335357 h 335357"/>
                  <a:gd name="connsiteX4" fmla="*/ 0 w 3047999"/>
                  <a:gd name="connsiteY4" fmla="*/ 0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35357">
                    <a:moveTo>
                      <a:pt x="0" y="0"/>
                    </a:moveTo>
                    <a:lnTo>
                      <a:pt x="3047999" y="0"/>
                    </a:lnTo>
                    <a:lnTo>
                      <a:pt x="3047999" y="335357"/>
                    </a:lnTo>
                    <a:lnTo>
                      <a:pt x="0" y="335357"/>
                    </a:lnTo>
                    <a:lnTo>
                      <a:pt x="0" y="0"/>
                    </a:lnTo>
                    <a:close/>
                  </a:path>
                </a:pathLst>
              </a:custGeom>
              <a:solidFill>
                <a:srgbClr val="8DA381">
                  <a:alpha val="50196"/>
                </a:srgbClr>
              </a:solidFill>
              <a:ln w="12700" cap="flat" cmpd="sng" algn="ctr">
                <a:solidFill>
                  <a:schemeClr val="accent1">
                    <a:alpha val="90000"/>
                  </a:schemeClr>
                </a:solidFill>
                <a:prstDash val="solid"/>
              </a:ln>
              <a:effectLst/>
            </p:spPr>
            <p:txBody>
              <a:bodyPr spcFirstLastPara="0" vert="horz" wrap="square" lIns="99568" tIns="17780" rIns="99568" bIns="17780" numCol="1" spcCol="1270" anchor="ctr" anchorCtr="0">
                <a:noAutofit/>
              </a:bodyPr>
              <a:lstStyle/>
              <a:p>
                <a:pPr algn="ctr">
                  <a:lnSpc>
                    <a:spcPct val="90000"/>
                  </a:lnSpc>
                  <a:spcAft>
                    <a:spcPts val="505"/>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Drafting disclosure requirements</a:t>
                </a:r>
              </a:p>
            </p:txBody>
          </p:sp>
        </p:grpSp>
        <p:sp>
          <p:nvSpPr>
            <p:cNvPr id="71" name="Rectangle 70"/>
            <p:cNvSpPr/>
            <p:nvPr/>
          </p:nvSpPr>
          <p:spPr bwMode="gray">
            <a:xfrm>
              <a:off x="1287116" y="1412776"/>
              <a:ext cx="8130380" cy="331141"/>
            </a:xfrm>
            <a:prstGeom prst="rect">
              <a:avLst/>
            </a:prstGeom>
            <a:solidFill>
              <a:schemeClr val="tx2">
                <a:lumMod val="60000"/>
                <a:lumOff val="40000"/>
              </a:schemeClr>
            </a:solidFill>
            <a:ln>
              <a:noFill/>
            </a:ln>
            <a:effectLst/>
            <a:extLst/>
          </p:spPr>
          <p:txBody>
            <a:bodyPr wrap="square" rtlCol="0" anchor="ctr"/>
            <a:lstStyle/>
            <a:p>
              <a:pPr algn="ctr"/>
              <a:r>
                <a:rPr lang="en-GB" sz="1800" dirty="0">
                  <a:solidFill>
                    <a:schemeClr val="bg1"/>
                  </a:solidFill>
                </a:rPr>
                <a:t>Principles for improving disclosure objectives and requirements</a:t>
              </a:r>
            </a:p>
          </p:txBody>
        </p:sp>
      </p:grpSp>
    </p:spTree>
    <p:extLst>
      <p:ext uri="{BB962C8B-B14F-4D97-AF65-F5344CB8AC3E}">
        <p14:creationId xmlns:p14="http://schemas.microsoft.com/office/powerpoint/2010/main" val="75364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
            <a:ext cx="9442740" cy="5861049"/>
          </a:xfrm>
          <a:prstGeom prst="rect">
            <a:avLst/>
          </a:prstGeom>
        </p:spPr>
      </p:pic>
      <p:sp>
        <p:nvSpPr>
          <p:cNvPr id="3078" name="Rectangle 6"/>
          <p:cNvSpPr>
            <a:spLocks noGrp="1" noChangeArrowheads="1"/>
          </p:cNvSpPr>
          <p:nvPr>
            <p:ph type="title"/>
          </p:nvPr>
        </p:nvSpPr>
        <p:spPr>
          <a:xfrm>
            <a:off x="848544" y="2780928"/>
            <a:ext cx="8473256" cy="1951039"/>
          </a:xfrm>
        </p:spPr>
        <p:txBody>
          <a:bodyPr lIns="107287" tIns="53643" rIns="107287" bIns="53643"/>
          <a:lstStyle/>
          <a:p>
            <a:pPr marL="457200" indent="-457200" algn="r"/>
            <a:br>
              <a:rPr lang="en-GB" sz="3600" dirty="0">
                <a:solidFill>
                  <a:schemeClr val="bg1"/>
                </a:solidFill>
              </a:rPr>
            </a:br>
            <a:r>
              <a:rPr lang="en-GB" sz="3600" b="0" dirty="0">
                <a:solidFill>
                  <a:schemeClr val="bg1"/>
                </a:solidFill>
              </a:rPr>
              <a:t>Disclosure issues and possible approaches to address them</a:t>
            </a:r>
            <a:endParaRPr lang="en-GB" sz="3500" b="0" dirty="0">
              <a:solidFill>
                <a:schemeClr val="bg1"/>
              </a:solidFill>
            </a:endParaRPr>
          </a:p>
        </p:txBody>
      </p:sp>
      <p:sp>
        <p:nvSpPr>
          <p:cNvPr id="9222" name="Rectangle 7"/>
          <p:cNvSpPr>
            <a:spLocks/>
          </p:cNvSpPr>
          <p:nvPr/>
        </p:nvSpPr>
        <p:spPr bwMode="auto">
          <a:xfrm>
            <a:off x="3728864" y="4322763"/>
            <a:ext cx="559293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algn="r">
              <a:buFont typeface="Arial" panose="020B0604020202020204" pitchFamily="34" charset="0"/>
              <a:buChar char="•"/>
            </a:pPr>
            <a:endParaRPr lang="en-GB" sz="1600" i="1" dirty="0">
              <a:solidFill>
                <a:schemeClr val="bg1"/>
              </a:solidFill>
            </a:endParaRPr>
          </a:p>
        </p:txBody>
      </p:sp>
      <p:sp>
        <p:nvSpPr>
          <p:cNvPr id="10" name="Rectangle 3"/>
          <p:cNvSpPr>
            <a:spLocks/>
          </p:cNvSpPr>
          <p:nvPr/>
        </p:nvSpPr>
        <p:spPr bwMode="auto">
          <a:xfrm>
            <a:off x="755650" y="6462714"/>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ea typeface="ＭＳ Ｐゴシック" charset="0"/>
              </a:rPr>
              <a:t>Copyright © IFRS Foundation. All rights reserved</a:t>
            </a:r>
          </a:p>
        </p:txBody>
      </p:sp>
      <p:pic>
        <p:nvPicPr>
          <p:cNvPr id="8" name="Picture 2" descr="IFRS reg logo201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 Foundation</a:t>
            </a:r>
          </a:p>
        </p:txBody>
      </p:sp>
    </p:spTree>
    <p:extLst>
      <p:ext uri="{BB962C8B-B14F-4D97-AF65-F5344CB8AC3E}">
        <p14:creationId xmlns:p14="http://schemas.microsoft.com/office/powerpoint/2010/main" val="22838806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7653734" cy="908721"/>
          </a:xfrm>
        </p:spPr>
        <p:txBody>
          <a:bodyPr anchor="b"/>
          <a:lstStyle/>
          <a:p>
            <a:r>
              <a:rPr lang="en-GB" dirty="0"/>
              <a:t>Principles of effective communication</a:t>
            </a:r>
          </a:p>
        </p:txBody>
      </p:sp>
      <p:sp>
        <p:nvSpPr>
          <p:cNvPr id="3" name="Content Placeholder 2"/>
          <p:cNvSpPr>
            <a:spLocks noGrp="1"/>
          </p:cNvSpPr>
          <p:nvPr>
            <p:ph idx="1"/>
          </p:nvPr>
        </p:nvSpPr>
        <p:spPr>
          <a:xfrm>
            <a:off x="495300" y="1124744"/>
            <a:ext cx="8915400" cy="4205064"/>
          </a:xfrm>
        </p:spPr>
        <p:txBody>
          <a:bodyPr/>
          <a:lstStyle/>
          <a:p>
            <a:r>
              <a:rPr lang="en-GB" dirty="0"/>
              <a:t>Ineffective communication can make financial statements difficult to understand and analyse</a:t>
            </a:r>
          </a:p>
          <a:p>
            <a:r>
              <a:rPr lang="en-GB" dirty="0"/>
              <a:t>Information in financial statements should be:</a:t>
            </a:r>
          </a:p>
          <a:p>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9677" r="12500" b="4838"/>
          <a:stretch/>
        </p:blipFill>
        <p:spPr bwMode="auto">
          <a:xfrm>
            <a:off x="2026912" y="2564904"/>
            <a:ext cx="511120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12</a:t>
            </a:r>
          </a:p>
        </p:txBody>
      </p:sp>
    </p:spTree>
    <p:extLst>
      <p:ext uri="{BB962C8B-B14F-4D97-AF65-F5344CB8AC3E}">
        <p14:creationId xmlns:p14="http://schemas.microsoft.com/office/powerpoint/2010/main" val="31022234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650" y="0"/>
            <a:ext cx="7797750" cy="1031250"/>
          </a:xfrm>
        </p:spPr>
        <p:txBody>
          <a:bodyPr anchor="b"/>
          <a:lstStyle/>
          <a:p>
            <a:r>
              <a:rPr lang="en-GB" dirty="0"/>
              <a:t>Roles of primary financial statements and notes</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13</a:t>
            </a:r>
          </a:p>
        </p:txBody>
      </p:sp>
      <p:graphicFrame>
        <p:nvGraphicFramePr>
          <p:cNvPr id="2" name="Table 1"/>
          <p:cNvGraphicFramePr>
            <a:graphicFrameLocks noGrp="1"/>
          </p:cNvGraphicFramePr>
          <p:nvPr>
            <p:extLst>
              <p:ext uri="{D42A27DB-BD31-4B8C-83A1-F6EECF244321}">
                <p14:modId xmlns:p14="http://schemas.microsoft.com/office/powerpoint/2010/main" val="2868672579"/>
              </p:ext>
            </p:extLst>
          </p:nvPr>
        </p:nvGraphicFramePr>
        <p:xfrm>
          <a:off x="838666" y="2708920"/>
          <a:ext cx="8208912" cy="3168353"/>
        </p:xfrm>
        <a:graphic>
          <a:graphicData uri="http://schemas.openxmlformats.org/drawingml/2006/table">
            <a:tbl>
              <a:tblPr firstRow="1" bandRow="1">
                <a:tableStyleId>{5C22544A-7EE6-4342-B048-85BDC9FD1C3A}</a:tableStyleId>
              </a:tblPr>
              <a:tblGrid>
                <a:gridCol w="4506395">
                  <a:extLst>
                    <a:ext uri="{9D8B030D-6E8A-4147-A177-3AD203B41FA5}">
                      <a16:colId xmlns:a16="http://schemas.microsoft.com/office/drawing/2014/main" val="3021561253"/>
                    </a:ext>
                  </a:extLst>
                </a:gridCol>
                <a:gridCol w="3702517">
                  <a:extLst>
                    <a:ext uri="{9D8B030D-6E8A-4147-A177-3AD203B41FA5}">
                      <a16:colId xmlns:a16="http://schemas.microsoft.com/office/drawing/2014/main" val="2111948545"/>
                    </a:ext>
                  </a:extLst>
                </a:gridCol>
              </a:tblGrid>
              <a:tr h="427523">
                <a:tc>
                  <a:txBody>
                    <a:bodyPr/>
                    <a:lstStyle/>
                    <a:p>
                      <a:r>
                        <a:rPr lang="en-GB" sz="2000" dirty="0"/>
                        <a:t>Component of financial statements</a:t>
                      </a:r>
                    </a:p>
                  </a:txBody>
                  <a:tcPr/>
                </a:tc>
                <a:tc>
                  <a:txBody>
                    <a:bodyPr/>
                    <a:lstStyle/>
                    <a:p>
                      <a:r>
                        <a:rPr lang="en-GB" sz="2000" dirty="0"/>
                        <a:t>Role</a:t>
                      </a:r>
                    </a:p>
                  </a:txBody>
                  <a:tcPr/>
                </a:tc>
                <a:extLst>
                  <a:ext uri="{0D108BD9-81ED-4DB2-BD59-A6C34878D82A}">
                    <a16:rowId xmlns:a16="http://schemas.microsoft.com/office/drawing/2014/main" val="2245967165"/>
                  </a:ext>
                </a:extLst>
              </a:tr>
              <a:tr h="2002914">
                <a:tc>
                  <a:txBody>
                    <a:bodyPr/>
                    <a:lstStyle/>
                    <a:p>
                      <a:pPr lvl="0"/>
                      <a:r>
                        <a:rPr lang="en-GB" sz="2000" dirty="0"/>
                        <a:t>Primary financial statements are statements of:</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financial position</a:t>
                      </a:r>
                      <a:endParaRPr lang="en-GB"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financial performance</a:t>
                      </a:r>
                      <a:endParaRPr lang="en-GB"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changes in equity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dk1"/>
                          </a:solidFill>
                          <a:effectLst/>
                          <a:latin typeface="+mn-lt"/>
                          <a:ea typeface="+mn-ea"/>
                          <a:cs typeface="+mn-cs"/>
                        </a:rPr>
                        <a:t>cash flows </a:t>
                      </a:r>
                      <a:endParaRPr lang="en-GB" sz="2000" kern="1200" dirty="0">
                        <a:solidFill>
                          <a:schemeClr val="dk1"/>
                        </a:solidFill>
                        <a:effectLst/>
                        <a:latin typeface="+mn-lt"/>
                        <a:ea typeface="+mn-ea"/>
                        <a:cs typeface="+mn-cs"/>
                      </a:endParaRPr>
                    </a:p>
                  </a:txBody>
                  <a:tcPr>
                    <a:solidFill>
                      <a:schemeClr val="accent1">
                        <a:lumMod val="40000"/>
                        <a:lumOff val="60000"/>
                      </a:schemeClr>
                    </a:solidFill>
                  </a:tcPr>
                </a:tc>
                <a:tc>
                  <a:txBody>
                    <a:bodyPr/>
                    <a:lstStyle/>
                    <a:p>
                      <a:pPr marL="0" indent="0">
                        <a:buFont typeface="Arial" panose="020B0604020202020204" pitchFamily="34" charset="0"/>
                        <a:buNone/>
                      </a:pPr>
                      <a:r>
                        <a:rPr lang="en-GB" sz="2000" dirty="0"/>
                        <a:t>To</a:t>
                      </a:r>
                      <a:r>
                        <a:rPr lang="en-GB" sz="2000" baseline="0" dirty="0"/>
                        <a:t> </a:t>
                      </a:r>
                      <a:r>
                        <a:rPr lang="en-GB" sz="2000" dirty="0"/>
                        <a:t>provide a structured and comparable</a:t>
                      </a:r>
                      <a:r>
                        <a:rPr lang="en-GB" sz="2000" baseline="0" dirty="0"/>
                        <a:t> summary of an entity’s recognised assets, liabilities, equity, income and expenses</a:t>
                      </a:r>
                      <a:endParaRPr lang="en-GB" sz="2000" dirty="0"/>
                    </a:p>
                  </a:txBody>
                  <a:tcPr>
                    <a:solidFill>
                      <a:schemeClr val="accent1">
                        <a:lumMod val="40000"/>
                        <a:lumOff val="60000"/>
                      </a:schemeClr>
                    </a:solidFill>
                  </a:tcPr>
                </a:tc>
                <a:extLst>
                  <a:ext uri="{0D108BD9-81ED-4DB2-BD59-A6C34878D82A}">
                    <a16:rowId xmlns:a16="http://schemas.microsoft.com/office/drawing/2014/main" val="1934908916"/>
                  </a:ext>
                </a:extLst>
              </a:tr>
              <a:tr h="737916">
                <a:tc>
                  <a:txBody>
                    <a:bodyPr/>
                    <a:lstStyle/>
                    <a:p>
                      <a:r>
                        <a:rPr lang="en-GB" sz="2000" dirty="0"/>
                        <a:t>Notes</a:t>
                      </a:r>
                    </a:p>
                  </a:txBody>
                  <a:tcPr>
                    <a:solidFill>
                      <a:schemeClr val="accent1">
                        <a:lumMod val="40000"/>
                        <a:lumOff val="60000"/>
                      </a:schemeClr>
                    </a:solidFill>
                  </a:tcPr>
                </a:tc>
                <a:tc>
                  <a:txBody>
                    <a:bodyPr/>
                    <a:lstStyle/>
                    <a:p>
                      <a:pPr marL="0" indent="0">
                        <a:buFont typeface="Arial" panose="020B0604020202020204" pitchFamily="34" charset="0"/>
                        <a:buNone/>
                      </a:pPr>
                      <a:r>
                        <a:rPr lang="en-GB" sz="2000" baseline="0" dirty="0"/>
                        <a:t>To explain and supplement the primary financial statements</a:t>
                      </a:r>
                      <a:endParaRPr lang="en-GB" sz="2000" dirty="0"/>
                    </a:p>
                  </a:txBody>
                  <a:tcPr>
                    <a:solidFill>
                      <a:schemeClr val="accent1">
                        <a:lumMod val="40000"/>
                        <a:lumOff val="60000"/>
                      </a:schemeClr>
                    </a:solidFill>
                  </a:tcPr>
                </a:tc>
                <a:extLst>
                  <a:ext uri="{0D108BD9-81ED-4DB2-BD59-A6C34878D82A}">
                    <a16:rowId xmlns:a16="http://schemas.microsoft.com/office/drawing/2014/main" val="943236478"/>
                  </a:ext>
                </a:extLst>
              </a:tr>
            </a:tbl>
          </a:graphicData>
        </a:graphic>
      </p:graphicFrame>
      <p:sp>
        <p:nvSpPr>
          <p:cNvPr id="7" name="Content Placeholder 2"/>
          <p:cNvSpPr>
            <a:spLocks noGrp="1"/>
          </p:cNvSpPr>
          <p:nvPr>
            <p:ph idx="1"/>
          </p:nvPr>
        </p:nvSpPr>
        <p:spPr>
          <a:xfrm>
            <a:off x="196825" y="1124744"/>
            <a:ext cx="8915400" cy="1008112"/>
          </a:xfrm>
        </p:spPr>
        <p:txBody>
          <a:bodyPr/>
          <a:lstStyle/>
          <a:p>
            <a:r>
              <a:rPr lang="en-GB" dirty="0"/>
              <a:t>Entities have difficulty judging whether information should be provided in the primary financial statements or the notes</a:t>
            </a:r>
          </a:p>
        </p:txBody>
      </p:sp>
    </p:spTree>
    <p:extLst>
      <p:ext uri="{BB962C8B-B14F-4D97-AF65-F5344CB8AC3E}">
        <p14:creationId xmlns:p14="http://schemas.microsoft.com/office/powerpoint/2010/main" val="36203068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48853" y="1196752"/>
            <a:ext cx="8915400" cy="4061048"/>
          </a:xfrm>
        </p:spPr>
        <p:txBody>
          <a:bodyPr/>
          <a:lstStyle/>
          <a:p>
            <a:r>
              <a:rPr lang="en-GB" dirty="0"/>
              <a:t>Information duplication and fragmentation can make financial statements less understandable and difficult to analyse</a:t>
            </a:r>
          </a:p>
        </p:txBody>
      </p:sp>
      <p:sp>
        <p:nvSpPr>
          <p:cNvPr id="6" name="Title 5"/>
          <p:cNvSpPr>
            <a:spLocks noGrp="1"/>
          </p:cNvSpPr>
          <p:nvPr>
            <p:ph type="title"/>
          </p:nvPr>
        </p:nvSpPr>
        <p:spPr>
          <a:xfrm>
            <a:off x="755650" y="0"/>
            <a:ext cx="7797750" cy="908721"/>
          </a:xfrm>
        </p:spPr>
        <p:txBody>
          <a:bodyPr anchor="b"/>
          <a:lstStyle/>
          <a:p>
            <a:r>
              <a:rPr lang="en-GB" dirty="0"/>
              <a:t>Location of information</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14</a:t>
            </a:r>
          </a:p>
        </p:txBody>
      </p:sp>
      <p:sp>
        <p:nvSpPr>
          <p:cNvPr id="4" name="Oval 3"/>
          <p:cNvSpPr/>
          <p:nvPr/>
        </p:nvSpPr>
        <p:spPr bwMode="auto">
          <a:xfrm>
            <a:off x="464716" y="2545430"/>
            <a:ext cx="3928083" cy="2880320"/>
          </a:xfrm>
          <a:prstGeom prst="ellipse">
            <a:avLst/>
          </a:prstGeom>
          <a:solidFill>
            <a:srgbClr val="8DA381">
              <a:alpha val="50000"/>
            </a:srgbClr>
          </a:solidFill>
          <a:ln w="952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effectLst/>
                <a:latin typeface="Arial" charset="0"/>
                <a:ea typeface="ヒラギノ角ゴ ProN W3" charset="0"/>
                <a:cs typeface="ヒラギノ角ゴ ProN W3" charset="0"/>
                <a:sym typeface="Arial" charset="0"/>
              </a:rPr>
              <a:t>Annual report</a:t>
            </a:r>
          </a:p>
        </p:txBody>
      </p:sp>
      <p:sp>
        <p:nvSpPr>
          <p:cNvPr id="7" name="Oval 6"/>
          <p:cNvSpPr/>
          <p:nvPr/>
        </p:nvSpPr>
        <p:spPr bwMode="auto">
          <a:xfrm>
            <a:off x="1496616" y="3517336"/>
            <a:ext cx="2206421" cy="1224136"/>
          </a:xfrm>
          <a:prstGeom prst="ellipse">
            <a:avLst/>
          </a:prstGeom>
          <a:solidFill>
            <a:srgbClr val="8DA381"/>
          </a:solidFill>
          <a:ln w="952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effectLst/>
                <a:latin typeface="Arial" charset="0"/>
                <a:ea typeface="ヒラギノ角ゴ ProN W3" charset="0"/>
                <a:cs typeface="ヒラギノ角ゴ ProN W3" charset="0"/>
                <a:sym typeface="Arial" charset="0"/>
              </a:rPr>
              <a:t>Financial statements</a:t>
            </a:r>
          </a:p>
        </p:txBody>
      </p:sp>
      <p:cxnSp>
        <p:nvCxnSpPr>
          <p:cNvPr id="11" name="Straight Arrow Connector 10"/>
          <p:cNvCxnSpPr>
            <a:cxnSpLocks/>
          </p:cNvCxnSpPr>
          <p:nvPr/>
        </p:nvCxnSpPr>
        <p:spPr bwMode="auto">
          <a:xfrm flipH="1">
            <a:off x="3072867" y="2917335"/>
            <a:ext cx="1880134" cy="344721"/>
          </a:xfrm>
          <a:prstGeom prst="straightConnector1">
            <a:avLst/>
          </a:prstGeom>
          <a:solidFill>
            <a:srgbClr val="4184A9"/>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a:cxnSpLocks/>
            <a:stCxn id="17" idx="1"/>
          </p:cNvCxnSpPr>
          <p:nvPr/>
        </p:nvCxnSpPr>
        <p:spPr bwMode="auto">
          <a:xfrm flipH="1" flipV="1">
            <a:off x="3255830" y="4440226"/>
            <a:ext cx="1697171" cy="1018191"/>
          </a:xfrm>
          <a:prstGeom prst="straightConnector1">
            <a:avLst/>
          </a:prstGeom>
          <a:solidFill>
            <a:srgbClr val="4184A9"/>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xtBox 16"/>
          <p:cNvSpPr txBox="1"/>
          <p:nvPr/>
        </p:nvSpPr>
        <p:spPr>
          <a:xfrm>
            <a:off x="4953001" y="4996752"/>
            <a:ext cx="4300724" cy="923330"/>
          </a:xfrm>
          <a:prstGeom prst="rect">
            <a:avLst/>
          </a:prstGeom>
          <a:noFill/>
          <a:ln>
            <a:solidFill>
              <a:srgbClr val="8DA381"/>
            </a:solidFill>
          </a:ln>
        </p:spPr>
        <p:txBody>
          <a:bodyPr wrap="square" rtlCol="0">
            <a:spAutoFit/>
          </a:bodyPr>
          <a:lstStyle/>
          <a:p>
            <a:r>
              <a:rPr lang="en-GB" sz="1800" dirty="0"/>
              <a:t>Information labelled as ‘non-IFRS’ may be </a:t>
            </a:r>
            <a:r>
              <a:rPr lang="en-GB" sz="1800" dirty="0">
                <a:solidFill>
                  <a:srgbClr val="B31E3B"/>
                </a:solidFill>
              </a:rPr>
              <a:t>placed within the financial statements </a:t>
            </a:r>
            <a:r>
              <a:rPr lang="en-GB" sz="1800" dirty="0"/>
              <a:t>if listed, clearly identified and explained</a:t>
            </a:r>
          </a:p>
        </p:txBody>
      </p:sp>
      <p:sp>
        <p:nvSpPr>
          <p:cNvPr id="21" name="TextBox 20"/>
          <p:cNvSpPr txBox="1"/>
          <p:nvPr/>
        </p:nvSpPr>
        <p:spPr>
          <a:xfrm>
            <a:off x="4953001" y="2276872"/>
            <a:ext cx="4300724" cy="2585323"/>
          </a:xfrm>
          <a:prstGeom prst="rect">
            <a:avLst/>
          </a:prstGeom>
          <a:noFill/>
          <a:ln>
            <a:solidFill>
              <a:srgbClr val="8DA381"/>
            </a:solidFill>
          </a:ln>
        </p:spPr>
        <p:txBody>
          <a:bodyPr wrap="square" rtlCol="0">
            <a:spAutoFit/>
          </a:bodyPr>
          <a:lstStyle/>
          <a:p>
            <a:r>
              <a:rPr lang="en-GB" sz="1800" dirty="0"/>
              <a:t>Information necessary to comply with IFRS Standards may be </a:t>
            </a:r>
            <a:r>
              <a:rPr lang="en-GB" sz="1800" dirty="0">
                <a:solidFill>
                  <a:srgbClr val="B31E3B"/>
                </a:solidFill>
              </a:rPr>
              <a:t>placed outside financial statements</a:t>
            </a:r>
            <a:r>
              <a:rPr lang="en-GB" sz="1800" dirty="0"/>
              <a:t>, but within annual report if </a:t>
            </a:r>
          </a:p>
          <a:p>
            <a:pPr marL="342900" indent="-342900">
              <a:buFont typeface="Arial" panose="020B0604020202020204" pitchFamily="34" charset="0"/>
              <a:buChar char="•"/>
            </a:pPr>
            <a:r>
              <a:rPr lang="en-GB" sz="1800" dirty="0"/>
              <a:t>annual report more understandable </a:t>
            </a:r>
          </a:p>
          <a:p>
            <a:pPr marL="342900" indent="-342900">
              <a:buFont typeface="Arial" panose="020B0604020202020204" pitchFamily="34" charset="0"/>
              <a:buChar char="•"/>
            </a:pPr>
            <a:r>
              <a:rPr lang="en-GB" sz="1800" dirty="0"/>
              <a:t>financial statements understandable </a:t>
            </a:r>
          </a:p>
          <a:p>
            <a:pPr marL="342900" indent="-342900">
              <a:buFont typeface="Arial" panose="020B0604020202020204" pitchFamily="34" charset="0"/>
              <a:buChar char="•"/>
            </a:pPr>
            <a:r>
              <a:rPr lang="en-GB" sz="1800" dirty="0"/>
              <a:t>information is faithfully represented, cross-referenced and clearly identified</a:t>
            </a:r>
          </a:p>
        </p:txBody>
      </p:sp>
    </p:spTree>
    <p:extLst>
      <p:ext uri="{BB962C8B-B14F-4D97-AF65-F5344CB8AC3E}">
        <p14:creationId xmlns:p14="http://schemas.microsoft.com/office/powerpoint/2010/main" val="16847712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43"/>
          <a:stretch/>
        </p:blipFill>
        <p:spPr bwMode="auto">
          <a:xfrm>
            <a:off x="2810762" y="2346559"/>
            <a:ext cx="4068452" cy="425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755650" y="0"/>
            <a:ext cx="7797750" cy="908721"/>
          </a:xfrm>
        </p:spPr>
        <p:txBody>
          <a:bodyPr anchor="b"/>
          <a:lstStyle/>
          <a:p>
            <a:r>
              <a:rPr lang="en-GB" dirty="0"/>
              <a:t>Use of performance measures</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15</a:t>
            </a:r>
          </a:p>
        </p:txBody>
      </p:sp>
      <p:sp>
        <p:nvSpPr>
          <p:cNvPr id="3" name="TextBox 2"/>
          <p:cNvSpPr txBox="1"/>
          <p:nvPr/>
        </p:nvSpPr>
        <p:spPr>
          <a:xfrm>
            <a:off x="344488" y="1088740"/>
            <a:ext cx="9001000" cy="1200329"/>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GB" dirty="0"/>
              <a:t>Can provide useful information if used correctly</a:t>
            </a:r>
          </a:p>
          <a:p>
            <a:pPr marL="457200" indent="-457200">
              <a:buClr>
                <a:srgbClr val="C00000"/>
              </a:buClr>
              <a:buFont typeface="Arial" panose="020B0604020202020204" pitchFamily="34" charset="0"/>
              <a:buChar char="•"/>
            </a:pPr>
            <a:r>
              <a:rPr lang="en-GB" dirty="0"/>
              <a:t>Can be misleading if used incorrectly </a:t>
            </a:r>
          </a:p>
          <a:p>
            <a:pPr marL="457200" indent="-457200">
              <a:buClr>
                <a:srgbClr val="C00000"/>
              </a:buClr>
              <a:buFont typeface="Arial" panose="020B0604020202020204" pitchFamily="34" charset="0"/>
              <a:buChar char="•"/>
            </a:pPr>
            <a:r>
              <a:rPr lang="en-GB" dirty="0"/>
              <a:t>Use of performance measures should be:</a:t>
            </a:r>
          </a:p>
        </p:txBody>
      </p:sp>
    </p:spTree>
    <p:extLst>
      <p:ext uri="{BB962C8B-B14F-4D97-AF65-F5344CB8AC3E}">
        <p14:creationId xmlns:p14="http://schemas.microsoft.com/office/powerpoint/2010/main" val="2617779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412776"/>
            <a:ext cx="8915400" cy="4061048"/>
          </a:xfrm>
        </p:spPr>
        <p:txBody>
          <a:bodyPr/>
          <a:lstStyle/>
          <a:p>
            <a:r>
              <a:rPr lang="en-GB" sz="2800" dirty="0"/>
              <a:t>Users commonly </a:t>
            </a:r>
            <a:r>
              <a:rPr lang="en-GB" sz="2800" dirty="0">
                <a:solidFill>
                  <a:srgbClr val="B31E3B"/>
                </a:solidFill>
              </a:rPr>
              <a:t>express concerns </a:t>
            </a:r>
            <a:r>
              <a:rPr lang="en-GB" sz="2800" dirty="0"/>
              <a:t>about ineffective disclosure of accounting policies</a:t>
            </a:r>
          </a:p>
          <a:p>
            <a:r>
              <a:rPr lang="en-GB" sz="2800" dirty="0"/>
              <a:t>Guidance could:</a:t>
            </a:r>
            <a:endParaRPr lang="en-US" sz="2800" dirty="0"/>
          </a:p>
          <a:p>
            <a:endParaRPr lang="en-GB" sz="2800" dirty="0"/>
          </a:p>
        </p:txBody>
      </p:sp>
      <p:graphicFrame>
        <p:nvGraphicFramePr>
          <p:cNvPr id="4" name="Content Placeholder 3"/>
          <p:cNvGraphicFramePr>
            <a:graphicFrameLocks/>
          </p:cNvGraphicFramePr>
          <p:nvPr>
            <p:extLst>
              <p:ext uri="{D42A27DB-BD31-4B8C-83A1-F6EECF244321}">
                <p14:modId xmlns:p14="http://schemas.microsoft.com/office/powerpoint/2010/main" val="1645131030"/>
              </p:ext>
            </p:extLst>
          </p:nvPr>
        </p:nvGraphicFramePr>
        <p:xfrm>
          <a:off x="836326" y="2996952"/>
          <a:ext cx="836514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755650" y="0"/>
            <a:ext cx="7797750" cy="908721"/>
          </a:xfrm>
        </p:spPr>
        <p:txBody>
          <a:bodyPr anchor="b"/>
          <a:lstStyle/>
          <a:p>
            <a:r>
              <a:rPr lang="en-GB" dirty="0"/>
              <a:t>Disclosure of accounting policies</a:t>
            </a:r>
          </a:p>
        </p:txBody>
      </p:sp>
      <p:sp>
        <p:nvSpPr>
          <p:cNvPr id="5" name="Rectangle 4"/>
          <p:cNvSpPr/>
          <p:nvPr/>
        </p:nvSpPr>
        <p:spPr>
          <a:xfrm>
            <a:off x="8841432" y="739444"/>
            <a:ext cx="432048" cy="338554"/>
          </a:xfrm>
          <a:prstGeom prst="rect">
            <a:avLst/>
          </a:prstGeom>
        </p:spPr>
        <p:txBody>
          <a:bodyPr wrap="square">
            <a:spAutoFit/>
          </a:bodyPr>
          <a:lstStyle/>
          <a:p>
            <a:pPr eaLnBrk="1" hangingPunct="1"/>
            <a:r>
              <a:rPr lang="en-GB" sz="1600" dirty="0">
                <a:solidFill>
                  <a:schemeClr val="bg1"/>
                </a:solidFill>
              </a:rPr>
              <a:t>16</a:t>
            </a:r>
          </a:p>
        </p:txBody>
      </p:sp>
    </p:spTree>
    <p:extLst>
      <p:ext uri="{BB962C8B-B14F-4D97-AF65-F5344CB8AC3E}">
        <p14:creationId xmlns:p14="http://schemas.microsoft.com/office/powerpoint/2010/main" val="3347578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2520" y="0"/>
            <a:ext cx="7920880" cy="908721"/>
          </a:xfrm>
        </p:spPr>
        <p:txBody>
          <a:bodyPr anchor="b"/>
          <a:lstStyle/>
          <a:p>
            <a:r>
              <a:rPr lang="en-GB" dirty="0"/>
              <a:t>Disclosure objectives and requirements</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17</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20989781"/>
              </p:ext>
            </p:extLst>
          </p:nvPr>
        </p:nvGraphicFramePr>
        <p:xfrm>
          <a:off x="176276" y="1124744"/>
          <a:ext cx="97210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2677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4488" y="122529"/>
            <a:ext cx="7920880" cy="908721"/>
          </a:xfrm>
        </p:spPr>
        <p:txBody>
          <a:bodyPr anchor="b"/>
          <a:lstStyle/>
          <a:p>
            <a:r>
              <a:rPr lang="en-GB" sz="2800" dirty="0"/>
              <a:t>Centralised disclosure objectives—Method A </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18</a:t>
            </a:r>
          </a:p>
        </p:txBody>
      </p:sp>
      <p:graphicFrame>
        <p:nvGraphicFramePr>
          <p:cNvPr id="3" name="Content Placeholder 2"/>
          <p:cNvGraphicFramePr>
            <a:graphicFrameLocks noGrp="1"/>
          </p:cNvGraphicFramePr>
          <p:nvPr>
            <p:ph idx="1"/>
            <p:extLst/>
          </p:nvPr>
        </p:nvGraphicFramePr>
        <p:xfrm>
          <a:off x="20016" y="1268760"/>
          <a:ext cx="97210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bwMode="auto">
          <a:xfrm>
            <a:off x="488504" y="3429000"/>
            <a:ext cx="2966364" cy="648072"/>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Oval 7"/>
          <p:cNvSpPr/>
          <p:nvPr/>
        </p:nvSpPr>
        <p:spPr bwMode="auto">
          <a:xfrm>
            <a:off x="4953000" y="2600908"/>
            <a:ext cx="4963450" cy="2952328"/>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cxnSp>
        <p:nvCxnSpPr>
          <p:cNvPr id="4" name="Straight Arrow Connector 3"/>
          <p:cNvCxnSpPr/>
          <p:nvPr/>
        </p:nvCxnSpPr>
        <p:spPr bwMode="auto">
          <a:xfrm>
            <a:off x="3454868" y="3770785"/>
            <a:ext cx="1498132" cy="1603"/>
          </a:xfrm>
          <a:prstGeom prst="straightConnector1">
            <a:avLst/>
          </a:prstGeom>
          <a:solidFill>
            <a:srgbClr val="4184A9"/>
          </a:solidFill>
          <a:ln w="190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652575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4488" y="81562"/>
            <a:ext cx="7920880" cy="908721"/>
          </a:xfrm>
        </p:spPr>
        <p:txBody>
          <a:bodyPr anchor="b"/>
          <a:lstStyle/>
          <a:p>
            <a:r>
              <a:rPr lang="en-GB" sz="2800" dirty="0"/>
              <a:t>Centralised disclosure objectives—Method B </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19</a:t>
            </a:r>
          </a:p>
        </p:txBody>
      </p:sp>
      <p:graphicFrame>
        <p:nvGraphicFramePr>
          <p:cNvPr id="3" name="Content Placeholder 2"/>
          <p:cNvGraphicFramePr>
            <a:graphicFrameLocks noGrp="1"/>
          </p:cNvGraphicFramePr>
          <p:nvPr>
            <p:ph idx="1"/>
            <p:extLst/>
          </p:nvPr>
        </p:nvGraphicFramePr>
        <p:xfrm>
          <a:off x="20016" y="1268760"/>
          <a:ext cx="97210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bwMode="auto">
          <a:xfrm>
            <a:off x="488504" y="4005064"/>
            <a:ext cx="3182388" cy="466449"/>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Oval 7"/>
          <p:cNvSpPr/>
          <p:nvPr/>
        </p:nvSpPr>
        <p:spPr bwMode="auto">
          <a:xfrm>
            <a:off x="4607845" y="3212976"/>
            <a:ext cx="5308605" cy="2592288"/>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cxnSp>
        <p:nvCxnSpPr>
          <p:cNvPr id="4" name="Straight Arrow Connector 3"/>
          <p:cNvCxnSpPr/>
          <p:nvPr/>
        </p:nvCxnSpPr>
        <p:spPr bwMode="auto">
          <a:xfrm>
            <a:off x="3670892" y="4221088"/>
            <a:ext cx="994065" cy="0"/>
          </a:xfrm>
          <a:prstGeom prst="straightConnector1">
            <a:avLst/>
          </a:prstGeom>
          <a:solidFill>
            <a:srgbClr val="4184A9"/>
          </a:solidFill>
          <a:ln w="190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344488" y="6453336"/>
            <a:ext cx="8909236" cy="369332"/>
          </a:xfrm>
          <a:prstGeom prst="rect">
            <a:avLst/>
          </a:prstGeom>
          <a:noFill/>
        </p:spPr>
        <p:txBody>
          <a:bodyPr wrap="square" rtlCol="0">
            <a:spAutoFit/>
          </a:bodyPr>
          <a:lstStyle/>
          <a:p>
            <a:r>
              <a:rPr lang="en-GB" sz="1800" dirty="0"/>
              <a:t>[*]: Example of centralised disclosure objective for liquidity and solvency</a:t>
            </a:r>
          </a:p>
        </p:txBody>
      </p:sp>
    </p:spTree>
    <p:extLst>
      <p:ext uri="{BB962C8B-B14F-4D97-AF65-F5344CB8AC3E}">
        <p14:creationId xmlns:p14="http://schemas.microsoft.com/office/powerpoint/2010/main" val="29672443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
            <a:ext cx="9442740" cy="5861049"/>
          </a:xfrm>
          <a:prstGeom prst="rect">
            <a:avLst/>
          </a:prstGeom>
        </p:spPr>
      </p:pic>
      <p:sp>
        <p:nvSpPr>
          <p:cNvPr id="3078" name="Rectangle 6"/>
          <p:cNvSpPr>
            <a:spLocks noGrp="1" noChangeArrowheads="1"/>
          </p:cNvSpPr>
          <p:nvPr>
            <p:ph type="title"/>
          </p:nvPr>
        </p:nvSpPr>
        <p:spPr>
          <a:xfrm>
            <a:off x="848544" y="2780928"/>
            <a:ext cx="8473256" cy="1951039"/>
          </a:xfrm>
        </p:spPr>
        <p:txBody>
          <a:bodyPr lIns="107287" tIns="53643" rIns="107287" bIns="53643"/>
          <a:lstStyle/>
          <a:p>
            <a:pPr marL="457200" indent="-457200" algn="r"/>
            <a:br>
              <a:rPr lang="en-GB" sz="3600" dirty="0">
                <a:solidFill>
                  <a:schemeClr val="bg1"/>
                </a:solidFill>
              </a:rPr>
            </a:br>
            <a:r>
              <a:rPr lang="en-GB" sz="3600" b="0" dirty="0">
                <a:solidFill>
                  <a:schemeClr val="bg1"/>
                </a:solidFill>
              </a:rPr>
              <a:t>Background to the Disclosure Initiative</a:t>
            </a:r>
            <a:endParaRPr lang="en-GB" sz="3500" b="0" dirty="0">
              <a:solidFill>
                <a:schemeClr val="bg1"/>
              </a:solidFill>
            </a:endParaRPr>
          </a:p>
        </p:txBody>
      </p:sp>
      <p:sp>
        <p:nvSpPr>
          <p:cNvPr id="9222" name="Rectangle 7"/>
          <p:cNvSpPr>
            <a:spLocks/>
          </p:cNvSpPr>
          <p:nvPr/>
        </p:nvSpPr>
        <p:spPr bwMode="auto">
          <a:xfrm>
            <a:off x="3728864" y="4322763"/>
            <a:ext cx="559293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algn="r">
              <a:buFont typeface="Arial" panose="020B0604020202020204" pitchFamily="34" charset="0"/>
              <a:buChar char="•"/>
            </a:pPr>
            <a:endParaRPr lang="en-GB" sz="1600" i="1" dirty="0">
              <a:solidFill>
                <a:schemeClr val="bg1"/>
              </a:solidFill>
            </a:endParaRPr>
          </a:p>
        </p:txBody>
      </p:sp>
      <p:sp>
        <p:nvSpPr>
          <p:cNvPr id="10" name="Rectangle 3"/>
          <p:cNvSpPr>
            <a:spLocks/>
          </p:cNvSpPr>
          <p:nvPr/>
        </p:nvSpPr>
        <p:spPr bwMode="auto">
          <a:xfrm>
            <a:off x="755650" y="6462714"/>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ea typeface="ＭＳ Ｐゴシック" charset="0"/>
              </a:rPr>
              <a:t>Copyright © IFRS Foundation. All rights reserved</a:t>
            </a:r>
          </a:p>
        </p:txBody>
      </p:sp>
      <p:pic>
        <p:nvPicPr>
          <p:cNvPr id="8" name="Picture 2" descr="IFRS reg logo201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 Foundation</a:t>
            </a:r>
          </a:p>
        </p:txBody>
      </p:sp>
    </p:spTree>
    <p:extLst>
      <p:ext uri="{BB962C8B-B14F-4D97-AF65-F5344CB8AC3E}">
        <p14:creationId xmlns:p14="http://schemas.microsoft.com/office/powerpoint/2010/main" val="3343750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6496" y="32005"/>
            <a:ext cx="7920880" cy="908721"/>
          </a:xfrm>
        </p:spPr>
        <p:txBody>
          <a:bodyPr anchor="b"/>
          <a:lstStyle/>
          <a:p>
            <a:r>
              <a:rPr lang="en-GB" dirty="0"/>
              <a:t>NZASB staff approach </a:t>
            </a:r>
          </a:p>
        </p:txBody>
      </p:sp>
      <p:sp>
        <p:nvSpPr>
          <p:cNvPr id="5" name="Rectangle 4"/>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20</a:t>
            </a:r>
          </a:p>
        </p:txBody>
      </p:sp>
      <p:graphicFrame>
        <p:nvGraphicFramePr>
          <p:cNvPr id="3" name="Content Placeholder 2"/>
          <p:cNvGraphicFramePr>
            <a:graphicFrameLocks noGrp="1"/>
          </p:cNvGraphicFramePr>
          <p:nvPr>
            <p:ph idx="1"/>
            <p:extLst/>
          </p:nvPr>
        </p:nvGraphicFramePr>
        <p:xfrm>
          <a:off x="20016" y="1268760"/>
          <a:ext cx="97210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8671" y="4651120"/>
            <a:ext cx="8055018" cy="1184940"/>
          </a:xfrm>
          <a:prstGeom prst="rect">
            <a:avLst/>
          </a:prstGeom>
          <a:noFill/>
        </p:spPr>
        <p:txBody>
          <a:bodyPr wrap="square" rtlCol="0">
            <a:spAutoFit/>
          </a:bodyPr>
          <a:lstStyle/>
          <a:p>
            <a:r>
              <a:rPr lang="en-GB" sz="2200" dirty="0"/>
              <a:t>The approach:</a:t>
            </a:r>
          </a:p>
          <a:p>
            <a:pPr marL="342900" indent="-342900">
              <a:spcBef>
                <a:spcPts val="600"/>
              </a:spcBef>
              <a:buClr>
                <a:srgbClr val="C00000"/>
              </a:buClr>
              <a:buFont typeface="Arial" panose="020B0604020202020204" pitchFamily="34" charset="0"/>
              <a:buChar char="•"/>
            </a:pPr>
            <a:r>
              <a:rPr lang="en-GB" sz="2200" dirty="0"/>
              <a:t>emphasises the use of judgment; and</a:t>
            </a:r>
          </a:p>
          <a:p>
            <a:pPr marL="342900" indent="-342900">
              <a:buClr>
                <a:srgbClr val="C00000"/>
              </a:buClr>
              <a:buFont typeface="Arial" panose="020B0604020202020204" pitchFamily="34" charset="0"/>
              <a:buChar char="•"/>
            </a:pPr>
            <a:r>
              <a:rPr lang="en-GB" sz="2200" dirty="0"/>
              <a:t>uses less prescriptive language. </a:t>
            </a:r>
          </a:p>
        </p:txBody>
      </p:sp>
    </p:spTree>
    <p:extLst>
      <p:ext uri="{BB962C8B-B14F-4D97-AF65-F5344CB8AC3E}">
        <p14:creationId xmlns:p14="http://schemas.microsoft.com/office/powerpoint/2010/main" val="25934271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
            <a:ext cx="9442740" cy="5861049"/>
          </a:xfrm>
          <a:prstGeom prst="rect">
            <a:avLst/>
          </a:prstGeom>
        </p:spPr>
      </p:pic>
      <p:sp>
        <p:nvSpPr>
          <p:cNvPr id="3078" name="Rectangle 6"/>
          <p:cNvSpPr>
            <a:spLocks noGrp="1" noChangeArrowheads="1"/>
          </p:cNvSpPr>
          <p:nvPr>
            <p:ph type="title"/>
          </p:nvPr>
        </p:nvSpPr>
        <p:spPr>
          <a:xfrm>
            <a:off x="848544" y="2780928"/>
            <a:ext cx="8473256" cy="1951039"/>
          </a:xfrm>
        </p:spPr>
        <p:txBody>
          <a:bodyPr lIns="107287" tIns="53643" rIns="107287" bIns="53643"/>
          <a:lstStyle/>
          <a:p>
            <a:pPr marL="457200" indent="-457200" algn="r"/>
            <a:br>
              <a:rPr lang="en-GB" sz="3600" dirty="0">
                <a:solidFill>
                  <a:schemeClr val="bg1"/>
                </a:solidFill>
              </a:rPr>
            </a:br>
            <a:r>
              <a:rPr lang="en-GB" sz="3600" b="0" dirty="0">
                <a:solidFill>
                  <a:schemeClr val="bg1"/>
                </a:solidFill>
              </a:rPr>
              <a:t>Timetable of project and further information</a:t>
            </a:r>
            <a:endParaRPr lang="en-GB" sz="3500" b="0" dirty="0">
              <a:solidFill>
                <a:schemeClr val="bg1"/>
              </a:solidFill>
            </a:endParaRPr>
          </a:p>
        </p:txBody>
      </p:sp>
      <p:sp>
        <p:nvSpPr>
          <p:cNvPr id="9222" name="Rectangle 7"/>
          <p:cNvSpPr>
            <a:spLocks/>
          </p:cNvSpPr>
          <p:nvPr/>
        </p:nvSpPr>
        <p:spPr bwMode="auto">
          <a:xfrm>
            <a:off x="3728864" y="4322763"/>
            <a:ext cx="559293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algn="r">
              <a:buFont typeface="Arial" panose="020B0604020202020204" pitchFamily="34" charset="0"/>
              <a:buChar char="•"/>
            </a:pPr>
            <a:endParaRPr lang="en-GB" sz="1600" i="1" dirty="0">
              <a:solidFill>
                <a:schemeClr val="bg1"/>
              </a:solidFill>
            </a:endParaRPr>
          </a:p>
        </p:txBody>
      </p:sp>
      <p:sp>
        <p:nvSpPr>
          <p:cNvPr id="10" name="Rectangle 3"/>
          <p:cNvSpPr>
            <a:spLocks/>
          </p:cNvSpPr>
          <p:nvPr/>
        </p:nvSpPr>
        <p:spPr bwMode="auto">
          <a:xfrm>
            <a:off x="755650" y="6462714"/>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ea typeface="ＭＳ Ｐゴシック" charset="0"/>
              </a:rPr>
              <a:t>Copyright © IFRS Foundation. All rights reserved</a:t>
            </a:r>
          </a:p>
        </p:txBody>
      </p:sp>
      <p:pic>
        <p:nvPicPr>
          <p:cNvPr id="8" name="Picture 2" descr="IFRS reg logo201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 Foundation</a:t>
            </a:r>
          </a:p>
        </p:txBody>
      </p:sp>
    </p:spTree>
    <p:extLst>
      <p:ext uri="{BB962C8B-B14F-4D97-AF65-F5344CB8AC3E}">
        <p14:creationId xmlns:p14="http://schemas.microsoft.com/office/powerpoint/2010/main" val="40527976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332656"/>
            <a:ext cx="7337425" cy="548680"/>
          </a:xfrm>
        </p:spPr>
        <p:txBody>
          <a:bodyPr/>
          <a:lstStyle/>
          <a:p>
            <a:r>
              <a:rPr lang="en-GB" dirty="0">
                <a:solidFill>
                  <a:srgbClr val="5F6062"/>
                </a:solidFill>
                <a:ea typeface="ＭＳ Ｐゴシック" charset="-128"/>
              </a:rPr>
              <a:t>Expected project timetable</a:t>
            </a:r>
            <a:endParaRPr lang="en-GB" dirty="0"/>
          </a:p>
        </p:txBody>
      </p:sp>
      <p:sp>
        <p:nvSpPr>
          <p:cNvPr id="4" name="Rectangle 3"/>
          <p:cNvSpPr/>
          <p:nvPr/>
        </p:nvSpPr>
        <p:spPr>
          <a:xfrm>
            <a:off x="8841432" y="692696"/>
            <a:ext cx="412292" cy="338554"/>
          </a:xfrm>
          <a:prstGeom prst="rect">
            <a:avLst/>
          </a:prstGeom>
        </p:spPr>
        <p:txBody>
          <a:bodyPr wrap="none">
            <a:spAutoFit/>
          </a:bodyPr>
          <a:lstStyle/>
          <a:p>
            <a:pPr eaLnBrk="1" hangingPunct="1"/>
            <a:r>
              <a:rPr lang="en-GB" sz="1600" dirty="0">
                <a:solidFill>
                  <a:schemeClr val="bg1"/>
                </a:solidFill>
              </a:rPr>
              <a:t>22</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03836897"/>
              </p:ext>
            </p:extLst>
          </p:nvPr>
        </p:nvGraphicFramePr>
        <p:xfrm>
          <a:off x="38454" y="1124744"/>
          <a:ext cx="901900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15580" y="4651140"/>
            <a:ext cx="8341876" cy="1292662"/>
          </a:xfrm>
          <a:prstGeom prst="rect">
            <a:avLst/>
          </a:prstGeom>
          <a:noFill/>
        </p:spPr>
        <p:txBody>
          <a:bodyPr wrap="square" rtlCol="0">
            <a:spAutoFit/>
          </a:bodyPr>
          <a:lstStyle/>
          <a:p>
            <a:pPr lvl="0"/>
            <a:r>
              <a:rPr lang="en-GB" sz="2600" kern="0" dirty="0">
                <a:solidFill>
                  <a:srgbClr val="5F6062"/>
                </a:solidFill>
                <a:latin typeface="+mn-lt"/>
              </a:rPr>
              <a:t>Feedback on Discussion Paper will also inform</a:t>
            </a:r>
            <a:endParaRPr lang="en-GB" sz="2600" kern="0" dirty="0">
              <a:solidFill>
                <a:srgbClr val="5F6062"/>
              </a:solidFill>
              <a:latin typeface="+mn-lt"/>
              <a:ea typeface="+mn-ea"/>
              <a:sym typeface="Arial" charset="0"/>
            </a:endParaRPr>
          </a:p>
          <a:p>
            <a:pPr marL="285750" lvl="0" indent="-285750">
              <a:buClr>
                <a:srgbClr val="C00000"/>
              </a:buClr>
              <a:buFont typeface="Arial" panose="020B0604020202020204" pitchFamily="34" charset="0"/>
              <a:buChar char="•"/>
            </a:pPr>
            <a:r>
              <a:rPr lang="en-GB" sz="2600" kern="0" dirty="0">
                <a:solidFill>
                  <a:srgbClr val="5F6062"/>
                </a:solidFill>
                <a:latin typeface="+mn-lt"/>
              </a:rPr>
              <a:t>Primary Financial Statements project </a:t>
            </a:r>
          </a:p>
          <a:p>
            <a:pPr marL="285750" lvl="0" indent="-285750">
              <a:buClr>
                <a:srgbClr val="C00000"/>
              </a:buClr>
              <a:buFont typeface="Arial" panose="020B0604020202020204" pitchFamily="34" charset="0"/>
              <a:buChar char="•"/>
            </a:pPr>
            <a:r>
              <a:rPr lang="en-GB" sz="2600" kern="0" dirty="0">
                <a:solidFill>
                  <a:srgbClr val="5F6062"/>
                </a:solidFill>
                <a:latin typeface="+mn-lt"/>
              </a:rPr>
              <a:t>Standards-level Review of Disclosures project</a:t>
            </a:r>
          </a:p>
        </p:txBody>
      </p:sp>
    </p:spTree>
    <p:extLst>
      <p:ext uri="{BB962C8B-B14F-4D97-AF65-F5344CB8AC3E}">
        <p14:creationId xmlns:p14="http://schemas.microsoft.com/office/powerpoint/2010/main" val="2427393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4"/>
          <p:cNvSpPr>
            <a:spLocks noChangeShapeType="1"/>
          </p:cNvSpPr>
          <p:nvPr/>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sz="1200" dirty="0">
              <a:solidFill>
                <a:srgbClr val="5F6062"/>
              </a:solidFill>
              <a:sym typeface="Arial" charset="0"/>
            </a:endParaRPr>
          </a:p>
        </p:txBody>
      </p:sp>
      <p:sp>
        <p:nvSpPr>
          <p:cNvPr id="6151" name="Rectangle 7"/>
          <p:cNvSpPr>
            <a:spLocks noGrp="1" noChangeArrowheads="1"/>
          </p:cNvSpPr>
          <p:nvPr>
            <p:ph type="title"/>
          </p:nvPr>
        </p:nvSpPr>
        <p:spPr>
          <a:xfrm>
            <a:off x="762000" y="0"/>
            <a:ext cx="7337425" cy="974725"/>
          </a:xfrm>
        </p:spPr>
        <p:txBody>
          <a:bodyPr/>
          <a:lstStyle/>
          <a:p>
            <a:pPr eaLnBrk="1" hangingPunct="1">
              <a:defRPr/>
            </a:pPr>
            <a:r>
              <a:rPr lang="en-US" dirty="0"/>
              <a:t>Contact us</a:t>
            </a:r>
          </a:p>
        </p:txBody>
      </p:sp>
      <p:pic>
        <p:nvPicPr>
          <p:cNvPr id="1229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4767" y="1241425"/>
            <a:ext cx="9189478"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8308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604571" cy="576065"/>
          </a:xfrm>
        </p:spPr>
        <p:txBody>
          <a:bodyPr lIns="107287" tIns="53643" rIns="107287" bIns="53643"/>
          <a:lstStyle/>
          <a:p>
            <a:r>
              <a:rPr lang="en-GB" sz="2800" dirty="0"/>
              <a:t>Central theme of the Board’s work</a:t>
            </a:r>
          </a:p>
        </p:txBody>
      </p:sp>
      <p:sp>
        <p:nvSpPr>
          <p:cNvPr id="6" name="Round Diagonal Corner Rectangle 5"/>
          <p:cNvSpPr/>
          <p:nvPr/>
        </p:nvSpPr>
        <p:spPr bwMode="auto">
          <a:xfrm>
            <a:off x="704530" y="2405911"/>
            <a:ext cx="2581964" cy="2387909"/>
          </a:xfrm>
          <a:prstGeom prst="round2DiagRect">
            <a:avLst/>
          </a:prstGeom>
          <a:solidFill>
            <a:srgbClr val="8DA381"/>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sz="2800" dirty="0">
                <a:solidFill>
                  <a:schemeClr val="bg1"/>
                </a:solidFill>
                <a:ea typeface="ヒラギノ角ゴ ProN W3" charset="0"/>
                <a:cs typeface="ヒラギノ角ゴ ProN W3" charset="0"/>
                <a:sym typeface="Arial" charset="0"/>
              </a:rPr>
              <a:t>Primary </a:t>
            </a:r>
            <a:r>
              <a:rPr lang="en-GB" sz="2800" dirty="0">
                <a:solidFill>
                  <a:schemeClr val="bg1"/>
                </a:solidFill>
              </a:rPr>
              <a:t>F</a:t>
            </a:r>
            <a:r>
              <a:rPr lang="en-GB" sz="2800" dirty="0">
                <a:solidFill>
                  <a:schemeClr val="bg1"/>
                </a:solidFill>
                <a:ea typeface="ヒラギノ角ゴ ProN W3" charset="0"/>
                <a:cs typeface="ヒラギノ角ゴ ProN W3" charset="0"/>
                <a:sym typeface="Arial" charset="0"/>
              </a:rPr>
              <a:t>inancial </a:t>
            </a:r>
            <a:r>
              <a:rPr lang="en-GB" sz="2800" dirty="0">
                <a:solidFill>
                  <a:schemeClr val="bg1"/>
                </a:solidFill>
              </a:rPr>
              <a:t>S</a:t>
            </a:r>
            <a:r>
              <a:rPr lang="en-GB" sz="2800" dirty="0">
                <a:solidFill>
                  <a:schemeClr val="bg1"/>
                </a:solidFill>
                <a:ea typeface="ヒラギノ角ゴ ProN W3" charset="0"/>
                <a:cs typeface="ヒラギノ角ゴ ProN W3" charset="0"/>
                <a:sym typeface="Arial" charset="0"/>
              </a:rPr>
              <a:t>tatements</a:t>
            </a:r>
          </a:p>
        </p:txBody>
      </p:sp>
      <p:sp>
        <p:nvSpPr>
          <p:cNvPr id="7" name="Round Diagonal Corner Rectangle 6"/>
          <p:cNvSpPr/>
          <p:nvPr/>
        </p:nvSpPr>
        <p:spPr bwMode="auto">
          <a:xfrm>
            <a:off x="3718355" y="2405911"/>
            <a:ext cx="2495616" cy="2387909"/>
          </a:xfrm>
          <a:prstGeom prst="round2Diag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sz="2800" dirty="0">
                <a:solidFill>
                  <a:schemeClr val="bg1"/>
                </a:solidFill>
                <a:ea typeface="ヒラギノ角ゴ ProN W3" charset="0"/>
                <a:cs typeface="ヒラギノ角ゴ ProN W3" charset="0"/>
                <a:sym typeface="Arial" charset="0"/>
              </a:rPr>
              <a:t>Disclosure Initiative</a:t>
            </a:r>
          </a:p>
        </p:txBody>
      </p:sp>
      <p:sp>
        <p:nvSpPr>
          <p:cNvPr id="8" name="Round Diagonal Corner Rectangle 7"/>
          <p:cNvSpPr/>
          <p:nvPr/>
        </p:nvSpPr>
        <p:spPr bwMode="auto">
          <a:xfrm>
            <a:off x="6645808" y="2391463"/>
            <a:ext cx="2339640" cy="2404427"/>
          </a:xfrm>
          <a:prstGeom prst="round2DiagRect">
            <a:avLst/>
          </a:prstGeom>
          <a:solidFill>
            <a:srgbClr val="8DA381"/>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sz="2800" dirty="0">
                <a:solidFill>
                  <a:schemeClr val="bg1"/>
                </a:solidFill>
                <a:ea typeface="ヒラギノ角ゴ ProN W3" charset="0"/>
                <a:cs typeface="ヒラギノ角ゴ ProN W3" charset="0"/>
                <a:sym typeface="Arial" charset="0"/>
              </a:rPr>
              <a:t>IFRS Taxonomy</a:t>
            </a:r>
            <a:r>
              <a:rPr lang="en-GB" sz="2800" baseline="30000" dirty="0">
                <a:solidFill>
                  <a:schemeClr val="bg1"/>
                </a:solidFill>
                <a:ea typeface="ヒラギノ角ゴ ProN W3" charset="0"/>
                <a:cs typeface="ヒラギノ角ゴ ProN W3" charset="0"/>
                <a:sym typeface="Arial" charset="0"/>
              </a:rPr>
              <a:t>™</a:t>
            </a:r>
            <a:r>
              <a:rPr lang="en-GB" sz="2800" dirty="0">
                <a:solidFill>
                  <a:schemeClr val="bg1"/>
                </a:solidFill>
                <a:ea typeface="ヒラギノ角ゴ ProN W3" charset="0"/>
                <a:cs typeface="ヒラギノ角ゴ ProN W3" charset="0"/>
                <a:sym typeface="Arial" charset="0"/>
              </a:rPr>
              <a:t> </a:t>
            </a:r>
          </a:p>
        </p:txBody>
      </p:sp>
      <p:sp>
        <p:nvSpPr>
          <p:cNvPr id="9" name="TextBox 8"/>
          <p:cNvSpPr txBox="1"/>
          <p:nvPr/>
        </p:nvSpPr>
        <p:spPr>
          <a:xfrm>
            <a:off x="704528" y="1484784"/>
            <a:ext cx="8279346" cy="539221"/>
          </a:xfrm>
          <a:prstGeom prst="rect">
            <a:avLst/>
          </a:prstGeom>
          <a:solidFill>
            <a:schemeClr val="bg1">
              <a:lumMod val="95000"/>
            </a:schemeClr>
          </a:solidFill>
        </p:spPr>
        <p:txBody>
          <a:bodyPr wrap="square" lIns="107287" tIns="53643" rIns="107287" bIns="53643" rtlCol="0">
            <a:spAutoFit/>
          </a:bodyPr>
          <a:lstStyle/>
          <a:p>
            <a:pPr algn="ctr"/>
            <a:r>
              <a:rPr lang="en-GB" sz="2800" dirty="0"/>
              <a:t>Better Communication in Financial Reporting</a:t>
            </a:r>
          </a:p>
        </p:txBody>
      </p:sp>
      <p:sp>
        <p:nvSpPr>
          <p:cNvPr id="10" name="TextBox 9"/>
          <p:cNvSpPr txBox="1"/>
          <p:nvPr/>
        </p:nvSpPr>
        <p:spPr>
          <a:xfrm>
            <a:off x="705329" y="4953749"/>
            <a:ext cx="5508642" cy="462277"/>
          </a:xfrm>
          <a:prstGeom prst="rect">
            <a:avLst/>
          </a:prstGeom>
          <a:solidFill>
            <a:srgbClr val="B3AA7E"/>
          </a:solidFill>
        </p:spPr>
        <p:txBody>
          <a:bodyPr wrap="square" lIns="107287" tIns="53643" rIns="107287" bIns="53643" rtlCol="0">
            <a:spAutoFit/>
          </a:bodyPr>
          <a:lstStyle/>
          <a:p>
            <a:pPr algn="ctr"/>
            <a:r>
              <a:rPr lang="en-GB" sz="2300" dirty="0">
                <a:solidFill>
                  <a:schemeClr val="bg1"/>
                </a:solidFill>
              </a:rPr>
              <a:t>Content and its organisation</a:t>
            </a:r>
          </a:p>
        </p:txBody>
      </p:sp>
      <p:sp>
        <p:nvSpPr>
          <p:cNvPr id="11" name="TextBox 10"/>
          <p:cNvSpPr txBox="1"/>
          <p:nvPr/>
        </p:nvSpPr>
        <p:spPr>
          <a:xfrm>
            <a:off x="6644234" y="4953748"/>
            <a:ext cx="2339640" cy="462277"/>
          </a:xfrm>
          <a:prstGeom prst="rect">
            <a:avLst/>
          </a:prstGeom>
          <a:solidFill>
            <a:srgbClr val="B3AA7E"/>
          </a:solidFill>
        </p:spPr>
        <p:txBody>
          <a:bodyPr wrap="square" lIns="107287" tIns="53643" rIns="107287" bIns="53643" rtlCol="0">
            <a:spAutoFit/>
          </a:bodyPr>
          <a:lstStyle/>
          <a:p>
            <a:pPr algn="ctr"/>
            <a:r>
              <a:rPr lang="en-GB" sz="2300" dirty="0">
                <a:solidFill>
                  <a:schemeClr val="bg1"/>
                </a:solidFill>
              </a:rPr>
              <a:t>Content delivery</a:t>
            </a:r>
          </a:p>
        </p:txBody>
      </p:sp>
      <p:sp>
        <p:nvSpPr>
          <p:cNvPr id="12" name="Rectangle 11"/>
          <p:cNvSpPr/>
          <p:nvPr/>
        </p:nvSpPr>
        <p:spPr>
          <a:xfrm>
            <a:off x="8841432" y="692696"/>
            <a:ext cx="298480" cy="338554"/>
          </a:xfrm>
          <a:prstGeom prst="rect">
            <a:avLst/>
          </a:prstGeom>
        </p:spPr>
        <p:txBody>
          <a:bodyPr wrap="none">
            <a:spAutoFit/>
          </a:bodyPr>
          <a:lstStyle/>
          <a:p>
            <a:pPr eaLnBrk="1" hangingPunct="1"/>
            <a:fld id="{908FB6C5-A724-44EF-8CDA-57A2463851B4}" type="slidenum">
              <a:rPr lang="en-GB" sz="1600">
                <a:solidFill>
                  <a:schemeClr val="bg1"/>
                </a:solidFill>
              </a:rPr>
              <a:pPr eaLnBrk="1" hangingPunct="1"/>
              <a:t>3</a:t>
            </a:fld>
            <a:endParaRPr lang="en-GB" sz="1600" dirty="0">
              <a:solidFill>
                <a:schemeClr val="bg1"/>
              </a:solidFill>
            </a:endParaRPr>
          </a:p>
        </p:txBody>
      </p:sp>
    </p:spTree>
    <p:extLst>
      <p:ext uri="{BB962C8B-B14F-4D97-AF65-F5344CB8AC3E}">
        <p14:creationId xmlns:p14="http://schemas.microsoft.com/office/powerpoint/2010/main" val="38071624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332656"/>
            <a:ext cx="7337425" cy="576065"/>
          </a:xfrm>
        </p:spPr>
        <p:txBody>
          <a:bodyPr/>
          <a:lstStyle/>
          <a:p>
            <a:r>
              <a:rPr lang="en-GB" dirty="0"/>
              <a:t>History of the Disclosure Initiative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880126"/>
              </p:ext>
            </p:extLst>
          </p:nvPr>
        </p:nvGraphicFramePr>
        <p:xfrm>
          <a:off x="38454" y="1412777"/>
          <a:ext cx="965835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841432" y="692696"/>
            <a:ext cx="298480" cy="338554"/>
          </a:xfrm>
          <a:prstGeom prst="rect">
            <a:avLst/>
          </a:prstGeom>
        </p:spPr>
        <p:txBody>
          <a:bodyPr wrap="none">
            <a:spAutoFit/>
          </a:bodyPr>
          <a:lstStyle/>
          <a:p>
            <a:pPr eaLnBrk="1" hangingPunct="1"/>
            <a:r>
              <a:rPr lang="en-GB" sz="1600" dirty="0">
                <a:solidFill>
                  <a:schemeClr val="bg1"/>
                </a:solidFill>
              </a:rPr>
              <a:t>4</a:t>
            </a:r>
          </a:p>
        </p:txBody>
      </p:sp>
    </p:spTree>
    <p:extLst>
      <p:ext uri="{BB962C8B-B14F-4D97-AF65-F5344CB8AC3E}">
        <p14:creationId xmlns:p14="http://schemas.microsoft.com/office/powerpoint/2010/main" val="2662449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GB" dirty="0"/>
              <a:t>The disclosure problem</a:t>
            </a:r>
          </a:p>
        </p:txBody>
      </p:sp>
      <p:sp>
        <p:nvSpPr>
          <p:cNvPr id="3" name="Content Placeholder 2"/>
          <p:cNvSpPr>
            <a:spLocks noGrp="1"/>
          </p:cNvSpPr>
          <p:nvPr>
            <p:ph idx="1"/>
          </p:nvPr>
        </p:nvSpPr>
        <p:spPr>
          <a:xfrm>
            <a:off x="495300" y="1340768"/>
            <a:ext cx="8915400" cy="4061048"/>
          </a:xfrm>
        </p:spPr>
        <p:txBody>
          <a:bodyPr/>
          <a:lstStyle/>
          <a:p>
            <a:r>
              <a:rPr lang="en-GB" dirty="0"/>
              <a:t>The Board has identified three main concerns about disclosures in the financial statements:</a:t>
            </a:r>
          </a:p>
        </p:txBody>
      </p:sp>
      <p:sp>
        <p:nvSpPr>
          <p:cNvPr id="4" name="Round Diagonal Corner Rectangle 6"/>
          <p:cNvSpPr/>
          <p:nvPr/>
        </p:nvSpPr>
        <p:spPr bwMode="auto">
          <a:xfrm>
            <a:off x="3704861" y="2492896"/>
            <a:ext cx="2496277" cy="1327850"/>
          </a:xfrm>
          <a:prstGeom prst="round2Diag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dirty="0">
                <a:solidFill>
                  <a:schemeClr val="bg1"/>
                </a:solidFill>
                <a:ea typeface="ヒラギノ角ゴ ProN W3" charset="0"/>
                <a:cs typeface="ヒラギノ角ゴ ProN W3" charset="0"/>
                <a:sym typeface="Arial" charset="0"/>
              </a:rPr>
              <a:t>Irrelevant information</a:t>
            </a:r>
          </a:p>
        </p:txBody>
      </p:sp>
      <p:sp>
        <p:nvSpPr>
          <p:cNvPr id="5" name="Round Diagonal Corner Rectangle 6"/>
          <p:cNvSpPr/>
          <p:nvPr/>
        </p:nvSpPr>
        <p:spPr bwMode="auto">
          <a:xfrm>
            <a:off x="656522" y="2492896"/>
            <a:ext cx="2496277" cy="1327850"/>
          </a:xfrm>
          <a:prstGeom prst="round2Diag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dirty="0">
                <a:solidFill>
                  <a:schemeClr val="bg1"/>
                </a:solidFill>
                <a:ea typeface="ヒラギノ角ゴ ProN W3" charset="0"/>
                <a:cs typeface="ヒラギノ角ゴ ProN W3" charset="0"/>
                <a:sym typeface="Arial" charset="0"/>
              </a:rPr>
              <a:t>Not enough relevant information</a:t>
            </a:r>
          </a:p>
        </p:txBody>
      </p:sp>
      <p:sp>
        <p:nvSpPr>
          <p:cNvPr id="6" name="Round Diagonal Corner Rectangle 6"/>
          <p:cNvSpPr/>
          <p:nvPr/>
        </p:nvSpPr>
        <p:spPr bwMode="auto">
          <a:xfrm>
            <a:off x="6753200" y="2492896"/>
            <a:ext cx="2496277" cy="1327850"/>
          </a:xfrm>
          <a:prstGeom prst="round2Diag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algn="ctr" defTabSz="1072866"/>
            <a:r>
              <a:rPr lang="en-GB" dirty="0">
                <a:solidFill>
                  <a:schemeClr val="bg1"/>
                </a:solidFill>
                <a:ea typeface="ヒラギノ角ゴ ProN W3" charset="0"/>
                <a:cs typeface="ヒラギノ角ゴ ProN W3" charset="0"/>
                <a:sym typeface="Arial" charset="0"/>
              </a:rPr>
              <a:t>Ineffective communication</a:t>
            </a:r>
          </a:p>
        </p:txBody>
      </p:sp>
      <p:sp>
        <p:nvSpPr>
          <p:cNvPr id="7" name="TextBox 6"/>
          <p:cNvSpPr txBox="1"/>
          <p:nvPr/>
        </p:nvSpPr>
        <p:spPr>
          <a:xfrm>
            <a:off x="656522" y="4252793"/>
            <a:ext cx="2496277" cy="1647217"/>
          </a:xfrm>
          <a:prstGeom prst="rect">
            <a:avLst/>
          </a:prstGeom>
          <a:solidFill>
            <a:srgbClr val="B3AA7E"/>
          </a:solidFill>
        </p:spPr>
        <p:txBody>
          <a:bodyPr wrap="square" lIns="107287" tIns="53643" rIns="107287" bIns="53643" rtlCol="0">
            <a:spAutoFit/>
          </a:bodyPr>
          <a:lstStyle/>
          <a:p>
            <a:pPr algn="ctr"/>
            <a:r>
              <a:rPr lang="en-GB" sz="2000" dirty="0">
                <a:solidFill>
                  <a:schemeClr val="bg1"/>
                </a:solidFill>
              </a:rPr>
              <a:t>Can lead to inappropriate investing or lending decisions </a:t>
            </a:r>
          </a:p>
          <a:p>
            <a:pPr algn="ctr"/>
            <a:endParaRPr lang="en-GB" sz="2000" dirty="0">
              <a:solidFill>
                <a:schemeClr val="bg1"/>
              </a:solidFill>
            </a:endParaRPr>
          </a:p>
        </p:txBody>
      </p:sp>
      <p:sp>
        <p:nvSpPr>
          <p:cNvPr id="8" name="TextBox 7"/>
          <p:cNvSpPr txBox="1"/>
          <p:nvPr/>
        </p:nvSpPr>
        <p:spPr>
          <a:xfrm>
            <a:off x="3704861" y="4252793"/>
            <a:ext cx="2496277" cy="1647217"/>
          </a:xfrm>
          <a:prstGeom prst="rect">
            <a:avLst/>
          </a:prstGeom>
          <a:solidFill>
            <a:srgbClr val="B3AA7E"/>
          </a:solidFill>
        </p:spPr>
        <p:txBody>
          <a:bodyPr wrap="square" lIns="107287" tIns="53643" rIns="107287" bIns="53643" rtlCol="0">
            <a:spAutoFit/>
          </a:bodyPr>
          <a:lstStyle/>
          <a:p>
            <a:pPr algn="ctr"/>
            <a:r>
              <a:rPr lang="en-GB" sz="2000" dirty="0">
                <a:solidFill>
                  <a:schemeClr val="bg1"/>
                </a:solidFill>
              </a:rPr>
              <a:t>Can obscure relevant information and reduce understandability of financial statements</a:t>
            </a:r>
          </a:p>
        </p:txBody>
      </p:sp>
      <p:sp>
        <p:nvSpPr>
          <p:cNvPr id="9" name="TextBox 8"/>
          <p:cNvSpPr txBox="1"/>
          <p:nvPr/>
        </p:nvSpPr>
        <p:spPr>
          <a:xfrm>
            <a:off x="6753200" y="4252793"/>
            <a:ext cx="2496277" cy="1647217"/>
          </a:xfrm>
          <a:prstGeom prst="rect">
            <a:avLst/>
          </a:prstGeom>
          <a:solidFill>
            <a:srgbClr val="B3AA7E"/>
          </a:solidFill>
        </p:spPr>
        <p:txBody>
          <a:bodyPr wrap="square" lIns="107287" tIns="53643" rIns="107287" bIns="53643" rtlCol="0">
            <a:spAutoFit/>
          </a:bodyPr>
          <a:lstStyle/>
          <a:p>
            <a:pPr algn="ctr"/>
            <a:r>
              <a:rPr lang="en-GB" sz="2000" dirty="0">
                <a:solidFill>
                  <a:schemeClr val="bg1"/>
                </a:solidFill>
              </a:rPr>
              <a:t>Can reduce understandability of financial statements</a:t>
            </a:r>
          </a:p>
          <a:p>
            <a:pPr algn="ctr"/>
            <a:endParaRPr lang="en-GB" sz="2000" dirty="0">
              <a:solidFill>
                <a:schemeClr val="bg1"/>
              </a:solidFill>
            </a:endParaRPr>
          </a:p>
          <a:p>
            <a:pPr algn="ctr"/>
            <a:endParaRPr lang="en-GB" sz="2000" dirty="0">
              <a:solidFill>
                <a:schemeClr val="bg1"/>
              </a:solidFill>
            </a:endParaRPr>
          </a:p>
        </p:txBody>
      </p:sp>
      <p:sp>
        <p:nvSpPr>
          <p:cNvPr id="10" name="Arrow: Down 9"/>
          <p:cNvSpPr/>
          <p:nvPr/>
        </p:nvSpPr>
        <p:spPr bwMode="auto">
          <a:xfrm>
            <a:off x="1688636" y="3876899"/>
            <a:ext cx="432048" cy="319737"/>
          </a:xfrm>
          <a:prstGeom prst="down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11" name="Arrow: Down 10"/>
          <p:cNvSpPr/>
          <p:nvPr/>
        </p:nvSpPr>
        <p:spPr bwMode="auto">
          <a:xfrm>
            <a:off x="4736975" y="3876900"/>
            <a:ext cx="432048" cy="319737"/>
          </a:xfrm>
          <a:prstGeom prst="down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12" name="Arrow: Down 11"/>
          <p:cNvSpPr/>
          <p:nvPr/>
        </p:nvSpPr>
        <p:spPr bwMode="auto">
          <a:xfrm>
            <a:off x="7785314" y="3876901"/>
            <a:ext cx="432048" cy="319737"/>
          </a:xfrm>
          <a:prstGeom prst="down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13" name="Rectangle 12"/>
          <p:cNvSpPr/>
          <p:nvPr/>
        </p:nvSpPr>
        <p:spPr>
          <a:xfrm>
            <a:off x="8841432" y="692696"/>
            <a:ext cx="298480" cy="338554"/>
          </a:xfrm>
          <a:prstGeom prst="rect">
            <a:avLst/>
          </a:prstGeom>
        </p:spPr>
        <p:txBody>
          <a:bodyPr wrap="none">
            <a:spAutoFit/>
          </a:bodyPr>
          <a:lstStyle/>
          <a:p>
            <a:pPr eaLnBrk="1" hangingPunct="1"/>
            <a:fld id="{908FB6C5-A724-44EF-8CDA-57A2463851B4}" type="slidenum">
              <a:rPr lang="en-GB" sz="1600">
                <a:solidFill>
                  <a:schemeClr val="bg1"/>
                </a:solidFill>
              </a:rPr>
              <a:pPr eaLnBrk="1" hangingPunct="1"/>
              <a:t>5</a:t>
            </a:fld>
            <a:endParaRPr lang="en-GB" sz="1600" dirty="0">
              <a:solidFill>
                <a:schemeClr val="bg1"/>
              </a:solidFill>
            </a:endParaRPr>
          </a:p>
        </p:txBody>
      </p:sp>
    </p:spTree>
    <p:extLst>
      <p:ext uri="{BB962C8B-B14F-4D97-AF65-F5344CB8AC3E}">
        <p14:creationId xmlns:p14="http://schemas.microsoft.com/office/powerpoint/2010/main" val="2418976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72" y="140852"/>
            <a:ext cx="7953712" cy="908721"/>
          </a:xfrm>
        </p:spPr>
        <p:txBody>
          <a:bodyPr anchor="ctr"/>
          <a:lstStyle/>
          <a:p>
            <a:r>
              <a:rPr lang="en-GB" sz="2800" dirty="0"/>
              <a:t>Disclosure Initiative and related projects</a:t>
            </a:r>
          </a:p>
        </p:txBody>
      </p:sp>
      <p:sp>
        <p:nvSpPr>
          <p:cNvPr id="4" name="Freeform 3"/>
          <p:cNvSpPr/>
          <p:nvPr/>
        </p:nvSpPr>
        <p:spPr>
          <a:xfrm>
            <a:off x="272480" y="1268760"/>
            <a:ext cx="6984776" cy="760623"/>
          </a:xfrm>
          <a:custGeom>
            <a:avLst/>
            <a:gdLst>
              <a:gd name="connsiteX0" fmla="*/ 0 w 9276748"/>
              <a:gd name="connsiteY0" fmla="*/ 90418 h 904177"/>
              <a:gd name="connsiteX1" fmla="*/ 90418 w 9276748"/>
              <a:gd name="connsiteY1" fmla="*/ 0 h 904177"/>
              <a:gd name="connsiteX2" fmla="*/ 9186330 w 9276748"/>
              <a:gd name="connsiteY2" fmla="*/ 0 h 904177"/>
              <a:gd name="connsiteX3" fmla="*/ 9276748 w 9276748"/>
              <a:gd name="connsiteY3" fmla="*/ 90418 h 904177"/>
              <a:gd name="connsiteX4" fmla="*/ 9276748 w 9276748"/>
              <a:gd name="connsiteY4" fmla="*/ 813759 h 904177"/>
              <a:gd name="connsiteX5" fmla="*/ 9186330 w 9276748"/>
              <a:gd name="connsiteY5" fmla="*/ 904177 h 904177"/>
              <a:gd name="connsiteX6" fmla="*/ 90418 w 9276748"/>
              <a:gd name="connsiteY6" fmla="*/ 904177 h 904177"/>
              <a:gd name="connsiteX7" fmla="*/ 0 w 9276748"/>
              <a:gd name="connsiteY7" fmla="*/ 813759 h 904177"/>
              <a:gd name="connsiteX8" fmla="*/ 0 w 9276748"/>
              <a:gd name="connsiteY8" fmla="*/ 90418 h 90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748" h="904177">
                <a:moveTo>
                  <a:pt x="0" y="90418"/>
                </a:moveTo>
                <a:cubicBezTo>
                  <a:pt x="0" y="40482"/>
                  <a:pt x="40482" y="0"/>
                  <a:pt x="90418" y="0"/>
                </a:cubicBezTo>
                <a:lnTo>
                  <a:pt x="9186330" y="0"/>
                </a:lnTo>
                <a:cubicBezTo>
                  <a:pt x="9236266" y="0"/>
                  <a:pt x="9276748" y="40482"/>
                  <a:pt x="9276748" y="90418"/>
                </a:cubicBezTo>
                <a:lnTo>
                  <a:pt x="9276748" y="813759"/>
                </a:lnTo>
                <a:cubicBezTo>
                  <a:pt x="9276748" y="863695"/>
                  <a:pt x="9236266" y="904177"/>
                  <a:pt x="9186330" y="904177"/>
                </a:cubicBezTo>
                <a:lnTo>
                  <a:pt x="90418" y="904177"/>
                </a:lnTo>
                <a:cubicBezTo>
                  <a:pt x="40482" y="904177"/>
                  <a:pt x="0" y="863695"/>
                  <a:pt x="0" y="813759"/>
                </a:cubicBezTo>
                <a:lnTo>
                  <a:pt x="0" y="90418"/>
                </a:lnTo>
                <a:close/>
              </a:path>
            </a:pathLst>
          </a:custGeom>
          <a:solidFill>
            <a:srgbClr val="5F60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8882" tIns="178882" rIns="178882" bIns="178882" numCol="1" spcCol="1270" anchor="ctr" anchorCtr="0">
            <a:noAutofit/>
          </a:bodyPr>
          <a:lstStyle/>
          <a:p>
            <a:pPr algn="ctr" defTabSz="1777595">
              <a:lnSpc>
                <a:spcPct val="90000"/>
              </a:lnSpc>
              <a:spcAft>
                <a:spcPct val="35000"/>
              </a:spcAft>
            </a:pPr>
            <a:r>
              <a:rPr lang="en-GB" sz="3600" dirty="0"/>
              <a:t>Disclosure Initiative</a:t>
            </a:r>
          </a:p>
        </p:txBody>
      </p:sp>
      <p:sp>
        <p:nvSpPr>
          <p:cNvPr id="5" name="Freeform 4"/>
          <p:cNvSpPr/>
          <p:nvPr/>
        </p:nvSpPr>
        <p:spPr>
          <a:xfrm>
            <a:off x="272481" y="2133460"/>
            <a:ext cx="2592288" cy="1151523"/>
          </a:xfrm>
          <a:custGeom>
            <a:avLst/>
            <a:gdLst>
              <a:gd name="connsiteX0" fmla="*/ 0 w 1497855"/>
              <a:gd name="connsiteY0" fmla="*/ 110191 h 1101911"/>
              <a:gd name="connsiteX1" fmla="*/ 110191 w 1497855"/>
              <a:gd name="connsiteY1" fmla="*/ 0 h 1101911"/>
              <a:gd name="connsiteX2" fmla="*/ 1387664 w 1497855"/>
              <a:gd name="connsiteY2" fmla="*/ 0 h 1101911"/>
              <a:gd name="connsiteX3" fmla="*/ 1497855 w 1497855"/>
              <a:gd name="connsiteY3" fmla="*/ 110191 h 1101911"/>
              <a:gd name="connsiteX4" fmla="*/ 1497855 w 1497855"/>
              <a:gd name="connsiteY4" fmla="*/ 991720 h 1101911"/>
              <a:gd name="connsiteX5" fmla="*/ 1387664 w 1497855"/>
              <a:gd name="connsiteY5" fmla="*/ 1101911 h 1101911"/>
              <a:gd name="connsiteX6" fmla="*/ 110191 w 1497855"/>
              <a:gd name="connsiteY6" fmla="*/ 1101911 h 1101911"/>
              <a:gd name="connsiteX7" fmla="*/ 0 w 1497855"/>
              <a:gd name="connsiteY7" fmla="*/ 991720 h 1101911"/>
              <a:gd name="connsiteX8" fmla="*/ 0 w 1497855"/>
              <a:gd name="connsiteY8" fmla="*/ 110191 h 110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55" h="1101911">
                <a:moveTo>
                  <a:pt x="0" y="110191"/>
                </a:moveTo>
                <a:cubicBezTo>
                  <a:pt x="0" y="49334"/>
                  <a:pt x="49334" y="0"/>
                  <a:pt x="110191" y="0"/>
                </a:cubicBezTo>
                <a:lnTo>
                  <a:pt x="1387664" y="0"/>
                </a:lnTo>
                <a:cubicBezTo>
                  <a:pt x="1448521" y="0"/>
                  <a:pt x="1497855" y="49334"/>
                  <a:pt x="1497855" y="110191"/>
                </a:cubicBezTo>
                <a:lnTo>
                  <a:pt x="1497855" y="991720"/>
                </a:lnTo>
                <a:cubicBezTo>
                  <a:pt x="1497855" y="1052577"/>
                  <a:pt x="1448521" y="1101911"/>
                  <a:pt x="1387664" y="1101911"/>
                </a:cubicBezTo>
                <a:lnTo>
                  <a:pt x="110191" y="1101911"/>
                </a:lnTo>
                <a:cubicBezTo>
                  <a:pt x="49334" y="1101911"/>
                  <a:pt x="0" y="1052577"/>
                  <a:pt x="0" y="991720"/>
                </a:cubicBezTo>
                <a:lnTo>
                  <a:pt x="0" y="110191"/>
                </a:lnTo>
                <a:close/>
              </a:path>
            </a:pathLst>
          </a:custGeom>
          <a:solidFill>
            <a:srgbClr val="B31E3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854" tIns="100854" rIns="100854" bIns="100854" numCol="1" spcCol="1270" anchor="ctr" anchorCtr="0">
            <a:noAutofit/>
          </a:bodyPr>
          <a:lstStyle/>
          <a:p>
            <a:pPr algn="ctr" defTabSz="799918">
              <a:lnSpc>
                <a:spcPct val="90000"/>
              </a:lnSpc>
              <a:spcAft>
                <a:spcPct val="35000"/>
              </a:spcAft>
            </a:pPr>
            <a:r>
              <a:rPr lang="en-GB" sz="1700" dirty="0"/>
              <a:t>Completed projects</a:t>
            </a:r>
          </a:p>
        </p:txBody>
      </p:sp>
      <p:sp>
        <p:nvSpPr>
          <p:cNvPr id="6" name="Freeform 5"/>
          <p:cNvSpPr/>
          <p:nvPr/>
        </p:nvSpPr>
        <p:spPr>
          <a:xfrm>
            <a:off x="298155" y="3301563"/>
            <a:ext cx="1270469" cy="1903288"/>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rgbClr val="B31E3B">
              <a:alpha val="6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376" tIns="101376" rIns="101376" bIns="101376" numCol="1" spcCol="1270" anchor="ctr" anchorCtr="0">
            <a:noAutofit/>
          </a:bodyPr>
          <a:lstStyle/>
          <a:p>
            <a:pPr algn="ctr" defTabSz="666599">
              <a:lnSpc>
                <a:spcPct val="90000"/>
              </a:lnSpc>
              <a:spcAft>
                <a:spcPct val="35000"/>
              </a:spcAft>
            </a:pPr>
            <a:r>
              <a:rPr lang="en-GB" sz="1400" dirty="0"/>
              <a:t>Amendments to IAS 1 to remove barriers to application of judgement</a:t>
            </a:r>
            <a:endParaRPr lang="en-GB" sz="1300" dirty="0"/>
          </a:p>
        </p:txBody>
      </p:sp>
      <p:sp>
        <p:nvSpPr>
          <p:cNvPr id="7" name="Freeform 6"/>
          <p:cNvSpPr/>
          <p:nvPr/>
        </p:nvSpPr>
        <p:spPr>
          <a:xfrm>
            <a:off x="2900773" y="2144651"/>
            <a:ext cx="2088229" cy="1138463"/>
          </a:xfrm>
          <a:custGeom>
            <a:avLst/>
            <a:gdLst>
              <a:gd name="connsiteX0" fmla="*/ 0 w 1885497"/>
              <a:gd name="connsiteY0" fmla="*/ 117695 h 1176948"/>
              <a:gd name="connsiteX1" fmla="*/ 117695 w 1885497"/>
              <a:gd name="connsiteY1" fmla="*/ 0 h 1176948"/>
              <a:gd name="connsiteX2" fmla="*/ 1767802 w 1885497"/>
              <a:gd name="connsiteY2" fmla="*/ 0 h 1176948"/>
              <a:gd name="connsiteX3" fmla="*/ 1885497 w 1885497"/>
              <a:gd name="connsiteY3" fmla="*/ 117695 h 1176948"/>
              <a:gd name="connsiteX4" fmla="*/ 1885497 w 1885497"/>
              <a:gd name="connsiteY4" fmla="*/ 1059253 h 1176948"/>
              <a:gd name="connsiteX5" fmla="*/ 1767802 w 1885497"/>
              <a:gd name="connsiteY5" fmla="*/ 1176948 h 1176948"/>
              <a:gd name="connsiteX6" fmla="*/ 117695 w 1885497"/>
              <a:gd name="connsiteY6" fmla="*/ 1176948 h 1176948"/>
              <a:gd name="connsiteX7" fmla="*/ 0 w 1885497"/>
              <a:gd name="connsiteY7" fmla="*/ 1059253 h 1176948"/>
              <a:gd name="connsiteX8" fmla="*/ 0 w 1885497"/>
              <a:gd name="connsiteY8" fmla="*/ 117695 h 1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497" h="1176948">
                <a:moveTo>
                  <a:pt x="0" y="117695"/>
                </a:moveTo>
                <a:cubicBezTo>
                  <a:pt x="0" y="52694"/>
                  <a:pt x="52694" y="0"/>
                  <a:pt x="117695" y="0"/>
                </a:cubicBezTo>
                <a:lnTo>
                  <a:pt x="1767802" y="0"/>
                </a:lnTo>
                <a:cubicBezTo>
                  <a:pt x="1832803" y="0"/>
                  <a:pt x="1885497" y="52694"/>
                  <a:pt x="1885497" y="117695"/>
                </a:cubicBezTo>
                <a:lnTo>
                  <a:pt x="1885497" y="1059253"/>
                </a:lnTo>
                <a:cubicBezTo>
                  <a:pt x="1885497" y="1124254"/>
                  <a:pt x="1832803" y="1176948"/>
                  <a:pt x="1767802" y="1176948"/>
                </a:cubicBezTo>
                <a:lnTo>
                  <a:pt x="117695" y="1176948"/>
                </a:lnTo>
                <a:cubicBezTo>
                  <a:pt x="52694" y="1176948"/>
                  <a:pt x="0" y="1124254"/>
                  <a:pt x="0" y="1059253"/>
                </a:cubicBezTo>
                <a:lnTo>
                  <a:pt x="0" y="117695"/>
                </a:lnTo>
                <a:close/>
              </a:path>
            </a:pathLst>
          </a:custGeom>
          <a:solidFill>
            <a:srgbClr val="B3AA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052" tIns="103052" rIns="103052" bIns="103052" numCol="1" spcCol="1270" anchor="ctr" anchorCtr="0">
            <a:noAutofit/>
          </a:bodyPr>
          <a:lstStyle/>
          <a:p>
            <a:pPr algn="ctr" defTabSz="799918">
              <a:lnSpc>
                <a:spcPct val="90000"/>
              </a:lnSpc>
              <a:spcAft>
                <a:spcPct val="35000"/>
              </a:spcAft>
            </a:pPr>
            <a:r>
              <a:rPr lang="en-GB" sz="1700" dirty="0"/>
              <a:t>Materiality implementation projects</a:t>
            </a:r>
          </a:p>
        </p:txBody>
      </p:sp>
      <p:sp>
        <p:nvSpPr>
          <p:cNvPr id="8" name="Freeform 7"/>
          <p:cNvSpPr/>
          <p:nvPr/>
        </p:nvSpPr>
        <p:spPr>
          <a:xfrm>
            <a:off x="5025008" y="2141748"/>
            <a:ext cx="2232248" cy="1134945"/>
          </a:xfrm>
          <a:custGeom>
            <a:avLst/>
            <a:gdLst>
              <a:gd name="connsiteX0" fmla="*/ 0 w 3929390"/>
              <a:gd name="connsiteY0" fmla="*/ 118932 h 1189320"/>
              <a:gd name="connsiteX1" fmla="*/ 118932 w 3929390"/>
              <a:gd name="connsiteY1" fmla="*/ 0 h 1189320"/>
              <a:gd name="connsiteX2" fmla="*/ 3810458 w 3929390"/>
              <a:gd name="connsiteY2" fmla="*/ 0 h 1189320"/>
              <a:gd name="connsiteX3" fmla="*/ 3929390 w 3929390"/>
              <a:gd name="connsiteY3" fmla="*/ 118932 h 1189320"/>
              <a:gd name="connsiteX4" fmla="*/ 3929390 w 3929390"/>
              <a:gd name="connsiteY4" fmla="*/ 1070388 h 1189320"/>
              <a:gd name="connsiteX5" fmla="*/ 3810458 w 3929390"/>
              <a:gd name="connsiteY5" fmla="*/ 1189320 h 1189320"/>
              <a:gd name="connsiteX6" fmla="*/ 118932 w 3929390"/>
              <a:gd name="connsiteY6" fmla="*/ 1189320 h 1189320"/>
              <a:gd name="connsiteX7" fmla="*/ 0 w 3929390"/>
              <a:gd name="connsiteY7" fmla="*/ 1070388 h 1189320"/>
              <a:gd name="connsiteX8" fmla="*/ 0 w 3929390"/>
              <a:gd name="connsiteY8" fmla="*/ 118932 h 118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390" h="1189320">
                <a:moveTo>
                  <a:pt x="0" y="118932"/>
                </a:moveTo>
                <a:cubicBezTo>
                  <a:pt x="0" y="53248"/>
                  <a:pt x="53248" y="0"/>
                  <a:pt x="118932" y="0"/>
                </a:cubicBezTo>
                <a:lnTo>
                  <a:pt x="3810458" y="0"/>
                </a:lnTo>
                <a:cubicBezTo>
                  <a:pt x="3876142" y="0"/>
                  <a:pt x="3929390" y="53248"/>
                  <a:pt x="3929390" y="118932"/>
                </a:cubicBezTo>
                <a:lnTo>
                  <a:pt x="3929390" y="1070388"/>
                </a:lnTo>
                <a:cubicBezTo>
                  <a:pt x="3929390" y="1136072"/>
                  <a:pt x="3876142" y="1189320"/>
                  <a:pt x="3810458" y="1189320"/>
                </a:cubicBezTo>
                <a:lnTo>
                  <a:pt x="118932" y="1189320"/>
                </a:lnTo>
                <a:cubicBezTo>
                  <a:pt x="53248" y="1189320"/>
                  <a:pt x="0" y="1136072"/>
                  <a:pt x="0" y="1070388"/>
                </a:cubicBezTo>
                <a:lnTo>
                  <a:pt x="0" y="118932"/>
                </a:lnTo>
                <a:close/>
              </a:path>
            </a:pathLst>
          </a:custGeom>
          <a:solidFill>
            <a:srgbClr val="4F7033"/>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03414" tIns="103414" rIns="103414" bIns="103414" numCol="1" spcCol="1270" anchor="ctr" anchorCtr="0">
            <a:noAutofit/>
          </a:bodyPr>
          <a:lstStyle/>
          <a:p>
            <a:pPr algn="ctr" defTabSz="799918">
              <a:lnSpc>
                <a:spcPct val="90000"/>
              </a:lnSpc>
              <a:spcAft>
                <a:spcPct val="35000"/>
              </a:spcAft>
            </a:pPr>
            <a:r>
              <a:rPr lang="en-GB" sz="1700" dirty="0"/>
              <a:t>Research projects</a:t>
            </a:r>
          </a:p>
        </p:txBody>
      </p:sp>
      <p:sp>
        <p:nvSpPr>
          <p:cNvPr id="9" name="Freeform 8"/>
          <p:cNvSpPr/>
          <p:nvPr/>
        </p:nvSpPr>
        <p:spPr>
          <a:xfrm>
            <a:off x="2864769" y="3348477"/>
            <a:ext cx="1052541" cy="1862361"/>
          </a:xfrm>
          <a:custGeom>
            <a:avLst/>
            <a:gdLst>
              <a:gd name="connsiteX0" fmla="*/ 0 w 1201206"/>
              <a:gd name="connsiteY0" fmla="*/ 120121 h 1892414"/>
              <a:gd name="connsiteX1" fmla="*/ 120121 w 1201206"/>
              <a:gd name="connsiteY1" fmla="*/ 0 h 1892414"/>
              <a:gd name="connsiteX2" fmla="*/ 1081085 w 1201206"/>
              <a:gd name="connsiteY2" fmla="*/ 0 h 1892414"/>
              <a:gd name="connsiteX3" fmla="*/ 1201206 w 1201206"/>
              <a:gd name="connsiteY3" fmla="*/ 120121 h 1892414"/>
              <a:gd name="connsiteX4" fmla="*/ 1201206 w 1201206"/>
              <a:gd name="connsiteY4" fmla="*/ 1772293 h 1892414"/>
              <a:gd name="connsiteX5" fmla="*/ 1081085 w 1201206"/>
              <a:gd name="connsiteY5" fmla="*/ 1892414 h 1892414"/>
              <a:gd name="connsiteX6" fmla="*/ 120121 w 1201206"/>
              <a:gd name="connsiteY6" fmla="*/ 1892414 h 1892414"/>
              <a:gd name="connsiteX7" fmla="*/ 0 w 1201206"/>
              <a:gd name="connsiteY7" fmla="*/ 1772293 h 1892414"/>
              <a:gd name="connsiteX8" fmla="*/ 0 w 1201206"/>
              <a:gd name="connsiteY8" fmla="*/ 120121 h 18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206" h="1892414">
                <a:moveTo>
                  <a:pt x="0" y="120121"/>
                </a:moveTo>
                <a:cubicBezTo>
                  <a:pt x="0" y="53780"/>
                  <a:pt x="53780" y="0"/>
                  <a:pt x="120121" y="0"/>
                </a:cubicBezTo>
                <a:lnTo>
                  <a:pt x="1081085" y="0"/>
                </a:lnTo>
                <a:cubicBezTo>
                  <a:pt x="1147426" y="0"/>
                  <a:pt x="1201206" y="53780"/>
                  <a:pt x="1201206" y="120121"/>
                </a:cubicBezTo>
                <a:lnTo>
                  <a:pt x="1201206" y="1772293"/>
                </a:lnTo>
                <a:cubicBezTo>
                  <a:pt x="1201206" y="1838634"/>
                  <a:pt x="1147426" y="1892414"/>
                  <a:pt x="1081085" y="1892414"/>
                </a:cubicBezTo>
                <a:lnTo>
                  <a:pt x="120121" y="1892414"/>
                </a:lnTo>
                <a:cubicBezTo>
                  <a:pt x="53780" y="1892414"/>
                  <a:pt x="0" y="1838634"/>
                  <a:pt x="0" y="1772293"/>
                </a:cubicBezTo>
                <a:lnTo>
                  <a:pt x="0" y="120121"/>
                </a:lnTo>
                <a:close/>
              </a:path>
            </a:pathLst>
          </a:custGeom>
          <a:solidFill>
            <a:srgbClr val="B3AA7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2332" tIns="92332" rIns="92332" bIns="92332" numCol="1" spcCol="1270" anchor="ctr" anchorCtr="0">
            <a:noAutofit/>
          </a:bodyPr>
          <a:lstStyle/>
          <a:p>
            <a:pPr algn="ctr" defTabSz="666599">
              <a:lnSpc>
                <a:spcPct val="90000"/>
              </a:lnSpc>
              <a:spcAft>
                <a:spcPct val="35000"/>
              </a:spcAft>
            </a:pPr>
            <a:r>
              <a:rPr lang="en-GB" sz="1400" dirty="0"/>
              <a:t>Materiality Practice Statement</a:t>
            </a:r>
            <a:endParaRPr lang="en-GB" sz="1300" dirty="0"/>
          </a:p>
        </p:txBody>
      </p:sp>
      <p:sp>
        <p:nvSpPr>
          <p:cNvPr id="10" name="Freeform 9"/>
          <p:cNvSpPr/>
          <p:nvPr/>
        </p:nvSpPr>
        <p:spPr>
          <a:xfrm>
            <a:off x="5025008" y="3336830"/>
            <a:ext cx="1080120" cy="1868021"/>
          </a:xfrm>
          <a:custGeom>
            <a:avLst/>
            <a:gdLst>
              <a:gd name="connsiteX0" fmla="*/ 0 w 1126651"/>
              <a:gd name="connsiteY0" fmla="*/ 112665 h 1970908"/>
              <a:gd name="connsiteX1" fmla="*/ 112665 w 1126651"/>
              <a:gd name="connsiteY1" fmla="*/ 0 h 1970908"/>
              <a:gd name="connsiteX2" fmla="*/ 1013986 w 1126651"/>
              <a:gd name="connsiteY2" fmla="*/ 0 h 1970908"/>
              <a:gd name="connsiteX3" fmla="*/ 1126651 w 1126651"/>
              <a:gd name="connsiteY3" fmla="*/ 112665 h 1970908"/>
              <a:gd name="connsiteX4" fmla="*/ 1126651 w 1126651"/>
              <a:gd name="connsiteY4" fmla="*/ 1858243 h 1970908"/>
              <a:gd name="connsiteX5" fmla="*/ 1013986 w 1126651"/>
              <a:gd name="connsiteY5" fmla="*/ 1970908 h 1970908"/>
              <a:gd name="connsiteX6" fmla="*/ 112665 w 1126651"/>
              <a:gd name="connsiteY6" fmla="*/ 1970908 h 1970908"/>
              <a:gd name="connsiteX7" fmla="*/ 0 w 1126651"/>
              <a:gd name="connsiteY7" fmla="*/ 1858243 h 1970908"/>
              <a:gd name="connsiteX8" fmla="*/ 0 w 1126651"/>
              <a:gd name="connsiteY8" fmla="*/ 112665 h 197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651" h="1970908">
                <a:moveTo>
                  <a:pt x="0" y="112665"/>
                </a:moveTo>
                <a:cubicBezTo>
                  <a:pt x="0" y="50442"/>
                  <a:pt x="50442" y="0"/>
                  <a:pt x="112665" y="0"/>
                </a:cubicBezTo>
                <a:lnTo>
                  <a:pt x="1013986" y="0"/>
                </a:lnTo>
                <a:cubicBezTo>
                  <a:pt x="1076209" y="0"/>
                  <a:pt x="1126651" y="50442"/>
                  <a:pt x="1126651" y="112665"/>
                </a:cubicBezTo>
                <a:lnTo>
                  <a:pt x="1126651" y="1858243"/>
                </a:lnTo>
                <a:cubicBezTo>
                  <a:pt x="1126651" y="1920466"/>
                  <a:pt x="1076209" y="1970908"/>
                  <a:pt x="1013986" y="1970908"/>
                </a:cubicBezTo>
                <a:lnTo>
                  <a:pt x="112665" y="1970908"/>
                </a:lnTo>
                <a:cubicBezTo>
                  <a:pt x="50442" y="1970908"/>
                  <a:pt x="0" y="1920466"/>
                  <a:pt x="0" y="1858243"/>
                </a:cubicBezTo>
                <a:lnTo>
                  <a:pt x="0" y="112665"/>
                </a:lnTo>
                <a:close/>
              </a:path>
            </a:pathLst>
          </a:cu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0148" tIns="90148" rIns="90148" bIns="90148" numCol="1" spcCol="1270" anchor="ctr" anchorCtr="0">
            <a:noAutofit/>
          </a:bodyPr>
          <a:lstStyle/>
          <a:p>
            <a:pPr algn="ctr" defTabSz="666599">
              <a:lnSpc>
                <a:spcPct val="90000"/>
              </a:lnSpc>
              <a:spcAft>
                <a:spcPct val="35000"/>
              </a:spcAft>
            </a:pPr>
            <a:r>
              <a:rPr lang="en-GB" sz="1400" dirty="0"/>
              <a:t>Principles of Disclosure (this project)</a:t>
            </a:r>
          </a:p>
        </p:txBody>
      </p:sp>
      <p:sp>
        <p:nvSpPr>
          <p:cNvPr id="11" name="Freeform 10"/>
          <p:cNvSpPr/>
          <p:nvPr/>
        </p:nvSpPr>
        <p:spPr>
          <a:xfrm>
            <a:off x="6141132" y="3309510"/>
            <a:ext cx="1116124" cy="1895341"/>
          </a:xfrm>
          <a:custGeom>
            <a:avLst/>
            <a:gdLst>
              <a:gd name="connsiteX0" fmla="*/ 0 w 1286187"/>
              <a:gd name="connsiteY0" fmla="*/ 128619 h 1970908"/>
              <a:gd name="connsiteX1" fmla="*/ 128619 w 1286187"/>
              <a:gd name="connsiteY1" fmla="*/ 0 h 1970908"/>
              <a:gd name="connsiteX2" fmla="*/ 1157568 w 1286187"/>
              <a:gd name="connsiteY2" fmla="*/ 0 h 1970908"/>
              <a:gd name="connsiteX3" fmla="*/ 1286187 w 1286187"/>
              <a:gd name="connsiteY3" fmla="*/ 128619 h 1970908"/>
              <a:gd name="connsiteX4" fmla="*/ 1286187 w 1286187"/>
              <a:gd name="connsiteY4" fmla="*/ 1842289 h 1970908"/>
              <a:gd name="connsiteX5" fmla="*/ 1157568 w 1286187"/>
              <a:gd name="connsiteY5" fmla="*/ 1970908 h 1970908"/>
              <a:gd name="connsiteX6" fmla="*/ 128619 w 1286187"/>
              <a:gd name="connsiteY6" fmla="*/ 1970908 h 1970908"/>
              <a:gd name="connsiteX7" fmla="*/ 0 w 1286187"/>
              <a:gd name="connsiteY7" fmla="*/ 1842289 h 1970908"/>
              <a:gd name="connsiteX8" fmla="*/ 0 w 1286187"/>
              <a:gd name="connsiteY8" fmla="*/ 128619 h 197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187" h="1970908">
                <a:moveTo>
                  <a:pt x="0" y="128619"/>
                </a:moveTo>
                <a:cubicBezTo>
                  <a:pt x="0" y="57585"/>
                  <a:pt x="57585" y="0"/>
                  <a:pt x="128619" y="0"/>
                </a:cubicBezTo>
                <a:lnTo>
                  <a:pt x="1157568" y="0"/>
                </a:lnTo>
                <a:cubicBezTo>
                  <a:pt x="1228602" y="0"/>
                  <a:pt x="1286187" y="57585"/>
                  <a:pt x="1286187" y="128619"/>
                </a:cubicBezTo>
                <a:lnTo>
                  <a:pt x="1286187" y="1842289"/>
                </a:lnTo>
                <a:cubicBezTo>
                  <a:pt x="1286187" y="1913323"/>
                  <a:pt x="1228602" y="1970908"/>
                  <a:pt x="1157568" y="1970908"/>
                </a:cubicBezTo>
                <a:lnTo>
                  <a:pt x="128619" y="1970908"/>
                </a:lnTo>
                <a:cubicBezTo>
                  <a:pt x="57585" y="1970908"/>
                  <a:pt x="0" y="1913323"/>
                  <a:pt x="0" y="1842289"/>
                </a:cubicBezTo>
                <a:lnTo>
                  <a:pt x="0" y="128619"/>
                </a:lnTo>
                <a:close/>
              </a:path>
            </a:pathLst>
          </a:custGeom>
          <a:solidFill>
            <a:srgbClr val="4F7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4821" tIns="94821" rIns="94821" bIns="94821" numCol="1" spcCol="1270" anchor="ctr" anchorCtr="0">
            <a:noAutofit/>
          </a:bodyPr>
          <a:lstStyle/>
          <a:p>
            <a:pPr algn="ctr" defTabSz="666599">
              <a:lnSpc>
                <a:spcPct val="90000"/>
              </a:lnSpc>
              <a:spcAft>
                <a:spcPct val="35000"/>
              </a:spcAft>
            </a:pPr>
            <a:r>
              <a:rPr lang="en-GB" sz="1400" dirty="0"/>
              <a:t>Standards-level Review of Disclosures</a:t>
            </a:r>
            <a:endParaRPr lang="en-GB" sz="1300" dirty="0"/>
          </a:p>
        </p:txBody>
      </p:sp>
      <p:sp>
        <p:nvSpPr>
          <p:cNvPr id="12" name="Freeform 11"/>
          <p:cNvSpPr/>
          <p:nvPr/>
        </p:nvSpPr>
        <p:spPr>
          <a:xfrm>
            <a:off x="1568625" y="3307550"/>
            <a:ext cx="1296144" cy="1903288"/>
          </a:xfrm>
          <a:custGeom>
            <a:avLst/>
            <a:gdLst>
              <a:gd name="connsiteX0" fmla="*/ 0 w 1885497"/>
              <a:gd name="connsiteY0" fmla="*/ 117695 h 1176948"/>
              <a:gd name="connsiteX1" fmla="*/ 117695 w 1885497"/>
              <a:gd name="connsiteY1" fmla="*/ 0 h 1176948"/>
              <a:gd name="connsiteX2" fmla="*/ 1767802 w 1885497"/>
              <a:gd name="connsiteY2" fmla="*/ 0 h 1176948"/>
              <a:gd name="connsiteX3" fmla="*/ 1885497 w 1885497"/>
              <a:gd name="connsiteY3" fmla="*/ 117695 h 1176948"/>
              <a:gd name="connsiteX4" fmla="*/ 1885497 w 1885497"/>
              <a:gd name="connsiteY4" fmla="*/ 1059253 h 1176948"/>
              <a:gd name="connsiteX5" fmla="*/ 1767802 w 1885497"/>
              <a:gd name="connsiteY5" fmla="*/ 1176948 h 1176948"/>
              <a:gd name="connsiteX6" fmla="*/ 117695 w 1885497"/>
              <a:gd name="connsiteY6" fmla="*/ 1176948 h 1176948"/>
              <a:gd name="connsiteX7" fmla="*/ 0 w 1885497"/>
              <a:gd name="connsiteY7" fmla="*/ 1059253 h 1176948"/>
              <a:gd name="connsiteX8" fmla="*/ 0 w 1885497"/>
              <a:gd name="connsiteY8" fmla="*/ 117695 h 1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497" h="1176948">
                <a:moveTo>
                  <a:pt x="0" y="117695"/>
                </a:moveTo>
                <a:cubicBezTo>
                  <a:pt x="0" y="52694"/>
                  <a:pt x="52694" y="0"/>
                  <a:pt x="117695" y="0"/>
                </a:cubicBezTo>
                <a:lnTo>
                  <a:pt x="1767802" y="0"/>
                </a:lnTo>
                <a:cubicBezTo>
                  <a:pt x="1832803" y="0"/>
                  <a:pt x="1885497" y="52694"/>
                  <a:pt x="1885497" y="117695"/>
                </a:cubicBezTo>
                <a:lnTo>
                  <a:pt x="1885497" y="1059253"/>
                </a:lnTo>
                <a:cubicBezTo>
                  <a:pt x="1885497" y="1124254"/>
                  <a:pt x="1832803" y="1176948"/>
                  <a:pt x="1767802" y="1176948"/>
                </a:cubicBezTo>
                <a:lnTo>
                  <a:pt x="117695" y="1176948"/>
                </a:lnTo>
                <a:cubicBezTo>
                  <a:pt x="52694" y="1176948"/>
                  <a:pt x="0" y="1124254"/>
                  <a:pt x="0" y="1059253"/>
                </a:cubicBezTo>
                <a:lnTo>
                  <a:pt x="0" y="117695"/>
                </a:lnTo>
                <a:close/>
              </a:path>
            </a:pathLst>
          </a:custGeom>
          <a:solidFill>
            <a:srgbClr val="B31E3B">
              <a:alpha val="6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029" tIns="103029" rIns="103029" bIns="103029" numCol="1" spcCol="1270" anchor="ctr" anchorCtr="0">
            <a:noAutofit/>
          </a:bodyPr>
          <a:lstStyle/>
          <a:p>
            <a:pPr algn="ctr" defTabSz="799918">
              <a:lnSpc>
                <a:spcPct val="90000"/>
              </a:lnSpc>
              <a:spcAft>
                <a:spcPts val="0"/>
              </a:spcAft>
            </a:pPr>
            <a:r>
              <a:rPr lang="en-GB" sz="1400" dirty="0"/>
              <a:t>Amendments to IAS 7 to improve disclosure of liabilities from financing activities</a:t>
            </a:r>
          </a:p>
        </p:txBody>
      </p:sp>
      <p:sp>
        <p:nvSpPr>
          <p:cNvPr id="15" name="Footer Placeholder 3"/>
          <p:cNvSpPr txBox="1">
            <a:spLocks/>
          </p:cNvSpPr>
          <p:nvPr/>
        </p:nvSpPr>
        <p:spPr>
          <a:xfrm>
            <a:off x="488504" y="6334844"/>
            <a:ext cx="6118225" cy="190500"/>
          </a:xfrm>
          <a:prstGeom prst="rect">
            <a:avLst/>
          </a:prstGeom>
        </p:spPr>
        <p:txBody>
          <a:bodyPr/>
          <a:ls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defRPr/>
            </a:pPr>
            <a:r>
              <a:rPr lang="en-GB" sz="700" dirty="0">
                <a:solidFill>
                  <a:srgbClr val="5F6062"/>
                </a:solidFill>
              </a:rPr>
              <a:t>©  IFRS Foundation.  30 Cannon Street  |  London EC4M 6XH  |  UK.  www.ifrs.org</a:t>
            </a:r>
          </a:p>
        </p:txBody>
      </p:sp>
      <p:sp>
        <p:nvSpPr>
          <p:cNvPr id="16" name="Rectangle 15"/>
          <p:cNvSpPr/>
          <p:nvPr/>
        </p:nvSpPr>
        <p:spPr>
          <a:xfrm>
            <a:off x="8841432" y="692696"/>
            <a:ext cx="298480" cy="338554"/>
          </a:xfrm>
          <a:prstGeom prst="rect">
            <a:avLst/>
          </a:prstGeom>
        </p:spPr>
        <p:txBody>
          <a:bodyPr wrap="none">
            <a:spAutoFit/>
          </a:bodyPr>
          <a:lstStyle/>
          <a:p>
            <a:pPr eaLnBrk="1" hangingPunct="1"/>
            <a:fld id="{908FB6C5-A724-44EF-8CDA-57A2463851B4}" type="slidenum">
              <a:rPr lang="en-GB" sz="1600">
                <a:solidFill>
                  <a:schemeClr val="bg1"/>
                </a:solidFill>
              </a:rPr>
              <a:pPr eaLnBrk="1" hangingPunct="1"/>
              <a:t>6</a:t>
            </a:fld>
            <a:endParaRPr lang="en-GB" sz="1600" dirty="0">
              <a:solidFill>
                <a:schemeClr val="bg1"/>
              </a:solidFill>
            </a:endParaRPr>
          </a:p>
        </p:txBody>
      </p:sp>
      <p:sp>
        <p:nvSpPr>
          <p:cNvPr id="17" name="Freeform 16"/>
          <p:cNvSpPr/>
          <p:nvPr/>
        </p:nvSpPr>
        <p:spPr>
          <a:xfrm>
            <a:off x="7305510" y="2133459"/>
            <a:ext cx="2256002" cy="1134945"/>
          </a:xfrm>
          <a:custGeom>
            <a:avLst/>
            <a:gdLst>
              <a:gd name="connsiteX0" fmla="*/ 0 w 3929390"/>
              <a:gd name="connsiteY0" fmla="*/ 118932 h 1189320"/>
              <a:gd name="connsiteX1" fmla="*/ 118932 w 3929390"/>
              <a:gd name="connsiteY1" fmla="*/ 0 h 1189320"/>
              <a:gd name="connsiteX2" fmla="*/ 3810458 w 3929390"/>
              <a:gd name="connsiteY2" fmla="*/ 0 h 1189320"/>
              <a:gd name="connsiteX3" fmla="*/ 3929390 w 3929390"/>
              <a:gd name="connsiteY3" fmla="*/ 118932 h 1189320"/>
              <a:gd name="connsiteX4" fmla="*/ 3929390 w 3929390"/>
              <a:gd name="connsiteY4" fmla="*/ 1070388 h 1189320"/>
              <a:gd name="connsiteX5" fmla="*/ 3810458 w 3929390"/>
              <a:gd name="connsiteY5" fmla="*/ 1189320 h 1189320"/>
              <a:gd name="connsiteX6" fmla="*/ 118932 w 3929390"/>
              <a:gd name="connsiteY6" fmla="*/ 1189320 h 1189320"/>
              <a:gd name="connsiteX7" fmla="*/ 0 w 3929390"/>
              <a:gd name="connsiteY7" fmla="*/ 1070388 h 1189320"/>
              <a:gd name="connsiteX8" fmla="*/ 0 w 3929390"/>
              <a:gd name="connsiteY8" fmla="*/ 118932 h 118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390" h="1189320">
                <a:moveTo>
                  <a:pt x="0" y="118932"/>
                </a:moveTo>
                <a:cubicBezTo>
                  <a:pt x="0" y="53248"/>
                  <a:pt x="53248" y="0"/>
                  <a:pt x="118932" y="0"/>
                </a:cubicBezTo>
                <a:lnTo>
                  <a:pt x="3810458" y="0"/>
                </a:lnTo>
                <a:cubicBezTo>
                  <a:pt x="3876142" y="0"/>
                  <a:pt x="3929390" y="53248"/>
                  <a:pt x="3929390" y="118932"/>
                </a:cubicBezTo>
                <a:lnTo>
                  <a:pt x="3929390" y="1070388"/>
                </a:lnTo>
                <a:cubicBezTo>
                  <a:pt x="3929390" y="1136072"/>
                  <a:pt x="3876142" y="1189320"/>
                  <a:pt x="3810458" y="1189320"/>
                </a:cubicBezTo>
                <a:lnTo>
                  <a:pt x="118932" y="1189320"/>
                </a:lnTo>
                <a:cubicBezTo>
                  <a:pt x="53248" y="1189320"/>
                  <a:pt x="0" y="1136072"/>
                  <a:pt x="0" y="1070388"/>
                </a:cubicBezTo>
                <a:lnTo>
                  <a:pt x="0" y="1189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03414" tIns="103414" rIns="103414" bIns="103414" numCol="1" spcCol="1270" anchor="ctr" anchorCtr="0">
            <a:noAutofit/>
          </a:bodyPr>
          <a:lstStyle/>
          <a:p>
            <a:pPr algn="ctr" defTabSz="799918">
              <a:lnSpc>
                <a:spcPct val="90000"/>
              </a:lnSpc>
              <a:spcAft>
                <a:spcPct val="35000"/>
              </a:spcAft>
            </a:pPr>
            <a:r>
              <a:rPr lang="en-GB" sz="1700" dirty="0"/>
              <a:t>Related projects</a:t>
            </a:r>
          </a:p>
        </p:txBody>
      </p:sp>
      <p:sp>
        <p:nvSpPr>
          <p:cNvPr id="18" name="Freeform 17"/>
          <p:cNvSpPr/>
          <p:nvPr/>
        </p:nvSpPr>
        <p:spPr>
          <a:xfrm>
            <a:off x="7305510" y="3271345"/>
            <a:ext cx="1113961" cy="1933505"/>
          </a:xfrm>
          <a:custGeom>
            <a:avLst/>
            <a:gdLst>
              <a:gd name="connsiteX0" fmla="*/ 0 w 1201206"/>
              <a:gd name="connsiteY0" fmla="*/ 120121 h 1892414"/>
              <a:gd name="connsiteX1" fmla="*/ 120121 w 1201206"/>
              <a:gd name="connsiteY1" fmla="*/ 0 h 1892414"/>
              <a:gd name="connsiteX2" fmla="*/ 1081085 w 1201206"/>
              <a:gd name="connsiteY2" fmla="*/ 0 h 1892414"/>
              <a:gd name="connsiteX3" fmla="*/ 1201206 w 1201206"/>
              <a:gd name="connsiteY3" fmla="*/ 120121 h 1892414"/>
              <a:gd name="connsiteX4" fmla="*/ 1201206 w 1201206"/>
              <a:gd name="connsiteY4" fmla="*/ 1772293 h 1892414"/>
              <a:gd name="connsiteX5" fmla="*/ 1081085 w 1201206"/>
              <a:gd name="connsiteY5" fmla="*/ 1892414 h 1892414"/>
              <a:gd name="connsiteX6" fmla="*/ 120121 w 1201206"/>
              <a:gd name="connsiteY6" fmla="*/ 1892414 h 1892414"/>
              <a:gd name="connsiteX7" fmla="*/ 0 w 1201206"/>
              <a:gd name="connsiteY7" fmla="*/ 1772293 h 1892414"/>
              <a:gd name="connsiteX8" fmla="*/ 0 w 1201206"/>
              <a:gd name="connsiteY8" fmla="*/ 120121 h 18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206" h="1892414">
                <a:moveTo>
                  <a:pt x="0" y="120121"/>
                </a:moveTo>
                <a:cubicBezTo>
                  <a:pt x="0" y="53780"/>
                  <a:pt x="53780" y="0"/>
                  <a:pt x="120121" y="0"/>
                </a:cubicBezTo>
                <a:lnTo>
                  <a:pt x="1081085" y="0"/>
                </a:lnTo>
                <a:cubicBezTo>
                  <a:pt x="1147426" y="0"/>
                  <a:pt x="1201206" y="53780"/>
                  <a:pt x="1201206" y="120121"/>
                </a:cubicBezTo>
                <a:lnTo>
                  <a:pt x="1201206" y="1772293"/>
                </a:lnTo>
                <a:cubicBezTo>
                  <a:pt x="1201206" y="1838634"/>
                  <a:pt x="1147426" y="1892414"/>
                  <a:pt x="1081085" y="1892414"/>
                </a:cubicBezTo>
                <a:lnTo>
                  <a:pt x="120121" y="1892414"/>
                </a:lnTo>
                <a:cubicBezTo>
                  <a:pt x="53780" y="1892414"/>
                  <a:pt x="0" y="1838634"/>
                  <a:pt x="0" y="1772293"/>
                </a:cubicBezTo>
                <a:lnTo>
                  <a:pt x="0" y="120121"/>
                </a:lnTo>
                <a:close/>
              </a:path>
            </a:pathLst>
          </a:cu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2332" tIns="92332" rIns="92332" bIns="92332" numCol="1" spcCol="1270" anchor="ctr" anchorCtr="0">
            <a:noAutofit/>
          </a:bodyPr>
          <a:lstStyle/>
          <a:p>
            <a:pPr algn="ctr" defTabSz="666599">
              <a:lnSpc>
                <a:spcPct val="90000"/>
              </a:lnSpc>
              <a:spcAft>
                <a:spcPct val="35000"/>
              </a:spcAft>
            </a:pPr>
            <a:r>
              <a:rPr lang="en-GB" sz="1400" dirty="0"/>
              <a:t>Conceptual Framework</a:t>
            </a:r>
            <a:endParaRPr lang="en-GB" sz="1300" dirty="0"/>
          </a:p>
        </p:txBody>
      </p:sp>
      <p:sp>
        <p:nvSpPr>
          <p:cNvPr id="19" name="Freeform 18"/>
          <p:cNvSpPr/>
          <p:nvPr/>
        </p:nvSpPr>
        <p:spPr>
          <a:xfrm>
            <a:off x="8443225" y="3280441"/>
            <a:ext cx="1118287" cy="1924409"/>
          </a:xfrm>
          <a:custGeom>
            <a:avLst/>
            <a:gdLst>
              <a:gd name="connsiteX0" fmla="*/ 0 w 1201206"/>
              <a:gd name="connsiteY0" fmla="*/ 120121 h 1892414"/>
              <a:gd name="connsiteX1" fmla="*/ 120121 w 1201206"/>
              <a:gd name="connsiteY1" fmla="*/ 0 h 1892414"/>
              <a:gd name="connsiteX2" fmla="*/ 1081085 w 1201206"/>
              <a:gd name="connsiteY2" fmla="*/ 0 h 1892414"/>
              <a:gd name="connsiteX3" fmla="*/ 1201206 w 1201206"/>
              <a:gd name="connsiteY3" fmla="*/ 120121 h 1892414"/>
              <a:gd name="connsiteX4" fmla="*/ 1201206 w 1201206"/>
              <a:gd name="connsiteY4" fmla="*/ 1772293 h 1892414"/>
              <a:gd name="connsiteX5" fmla="*/ 1081085 w 1201206"/>
              <a:gd name="connsiteY5" fmla="*/ 1892414 h 1892414"/>
              <a:gd name="connsiteX6" fmla="*/ 120121 w 1201206"/>
              <a:gd name="connsiteY6" fmla="*/ 1892414 h 1892414"/>
              <a:gd name="connsiteX7" fmla="*/ 0 w 1201206"/>
              <a:gd name="connsiteY7" fmla="*/ 1772293 h 1892414"/>
              <a:gd name="connsiteX8" fmla="*/ 0 w 1201206"/>
              <a:gd name="connsiteY8" fmla="*/ 120121 h 18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206" h="1892414">
                <a:moveTo>
                  <a:pt x="0" y="120121"/>
                </a:moveTo>
                <a:cubicBezTo>
                  <a:pt x="0" y="53780"/>
                  <a:pt x="53780" y="0"/>
                  <a:pt x="120121" y="0"/>
                </a:cubicBezTo>
                <a:lnTo>
                  <a:pt x="1081085" y="0"/>
                </a:lnTo>
                <a:cubicBezTo>
                  <a:pt x="1147426" y="0"/>
                  <a:pt x="1201206" y="53780"/>
                  <a:pt x="1201206" y="120121"/>
                </a:cubicBezTo>
                <a:lnTo>
                  <a:pt x="1201206" y="1772293"/>
                </a:lnTo>
                <a:cubicBezTo>
                  <a:pt x="1201206" y="1838634"/>
                  <a:pt x="1147426" y="1892414"/>
                  <a:pt x="1081085" y="1892414"/>
                </a:cubicBezTo>
                <a:lnTo>
                  <a:pt x="120121" y="1892414"/>
                </a:lnTo>
                <a:cubicBezTo>
                  <a:pt x="53780" y="1892414"/>
                  <a:pt x="0" y="1838634"/>
                  <a:pt x="0" y="1772293"/>
                </a:cubicBezTo>
                <a:lnTo>
                  <a:pt x="0" y="120121"/>
                </a:lnTo>
                <a:close/>
              </a:path>
            </a:pathLst>
          </a:cu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2332" tIns="92332" rIns="92332" bIns="92332" numCol="1" spcCol="1270" anchor="ctr" anchorCtr="0">
            <a:noAutofit/>
          </a:bodyPr>
          <a:lstStyle/>
          <a:p>
            <a:pPr algn="ctr" defTabSz="666599">
              <a:lnSpc>
                <a:spcPct val="90000"/>
              </a:lnSpc>
              <a:spcAft>
                <a:spcPct val="35000"/>
              </a:spcAft>
            </a:pPr>
            <a:r>
              <a:rPr lang="en-GB" sz="1400" dirty="0"/>
              <a:t>Primary Financial Statements</a:t>
            </a:r>
            <a:endParaRPr lang="en-GB" sz="1300" dirty="0"/>
          </a:p>
        </p:txBody>
      </p:sp>
      <p:sp>
        <p:nvSpPr>
          <p:cNvPr id="20" name="Freeform 19"/>
          <p:cNvSpPr/>
          <p:nvPr/>
        </p:nvSpPr>
        <p:spPr>
          <a:xfrm>
            <a:off x="3944886" y="3337567"/>
            <a:ext cx="1044115" cy="1873271"/>
          </a:xfrm>
          <a:custGeom>
            <a:avLst/>
            <a:gdLst>
              <a:gd name="connsiteX0" fmla="*/ 0 w 1201206"/>
              <a:gd name="connsiteY0" fmla="*/ 120121 h 1892414"/>
              <a:gd name="connsiteX1" fmla="*/ 120121 w 1201206"/>
              <a:gd name="connsiteY1" fmla="*/ 0 h 1892414"/>
              <a:gd name="connsiteX2" fmla="*/ 1081085 w 1201206"/>
              <a:gd name="connsiteY2" fmla="*/ 0 h 1892414"/>
              <a:gd name="connsiteX3" fmla="*/ 1201206 w 1201206"/>
              <a:gd name="connsiteY3" fmla="*/ 120121 h 1892414"/>
              <a:gd name="connsiteX4" fmla="*/ 1201206 w 1201206"/>
              <a:gd name="connsiteY4" fmla="*/ 1772293 h 1892414"/>
              <a:gd name="connsiteX5" fmla="*/ 1081085 w 1201206"/>
              <a:gd name="connsiteY5" fmla="*/ 1892414 h 1892414"/>
              <a:gd name="connsiteX6" fmla="*/ 120121 w 1201206"/>
              <a:gd name="connsiteY6" fmla="*/ 1892414 h 1892414"/>
              <a:gd name="connsiteX7" fmla="*/ 0 w 1201206"/>
              <a:gd name="connsiteY7" fmla="*/ 1772293 h 1892414"/>
              <a:gd name="connsiteX8" fmla="*/ 0 w 1201206"/>
              <a:gd name="connsiteY8" fmla="*/ 120121 h 18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206" h="1892414">
                <a:moveTo>
                  <a:pt x="0" y="120121"/>
                </a:moveTo>
                <a:cubicBezTo>
                  <a:pt x="0" y="53780"/>
                  <a:pt x="53780" y="0"/>
                  <a:pt x="120121" y="0"/>
                </a:cubicBezTo>
                <a:lnTo>
                  <a:pt x="1081085" y="0"/>
                </a:lnTo>
                <a:cubicBezTo>
                  <a:pt x="1147426" y="0"/>
                  <a:pt x="1201206" y="53780"/>
                  <a:pt x="1201206" y="120121"/>
                </a:cubicBezTo>
                <a:lnTo>
                  <a:pt x="1201206" y="1772293"/>
                </a:lnTo>
                <a:cubicBezTo>
                  <a:pt x="1201206" y="1838634"/>
                  <a:pt x="1147426" y="1892414"/>
                  <a:pt x="1081085" y="1892414"/>
                </a:cubicBezTo>
                <a:lnTo>
                  <a:pt x="120121" y="1892414"/>
                </a:lnTo>
                <a:cubicBezTo>
                  <a:pt x="53780" y="1892414"/>
                  <a:pt x="0" y="1838634"/>
                  <a:pt x="0" y="1772293"/>
                </a:cubicBezTo>
                <a:lnTo>
                  <a:pt x="0" y="120121"/>
                </a:lnTo>
                <a:close/>
              </a:path>
            </a:pathLst>
          </a:custGeom>
          <a:solidFill>
            <a:srgbClr val="B3AA7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2332" tIns="92332" rIns="92332" bIns="92332" numCol="1" spcCol="1270" anchor="ctr" anchorCtr="0">
            <a:noAutofit/>
          </a:bodyPr>
          <a:lstStyle/>
          <a:p>
            <a:pPr algn="ctr" defTabSz="666599">
              <a:lnSpc>
                <a:spcPct val="90000"/>
              </a:lnSpc>
              <a:spcAft>
                <a:spcPct val="35000"/>
              </a:spcAft>
            </a:pPr>
            <a:r>
              <a:rPr lang="en-GB" sz="1400" dirty="0"/>
              <a:t>Definition of material</a:t>
            </a:r>
            <a:endParaRPr lang="en-GB" sz="1300" dirty="0"/>
          </a:p>
        </p:txBody>
      </p:sp>
    </p:spTree>
    <p:extLst>
      <p:ext uri="{BB962C8B-B14F-4D97-AF65-F5344CB8AC3E}">
        <p14:creationId xmlns:p14="http://schemas.microsoft.com/office/powerpoint/2010/main" val="1082697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
            <a:ext cx="9442740" cy="5861049"/>
          </a:xfrm>
          <a:prstGeom prst="rect">
            <a:avLst/>
          </a:prstGeom>
        </p:spPr>
      </p:pic>
      <p:sp>
        <p:nvSpPr>
          <p:cNvPr id="3078" name="Rectangle 6"/>
          <p:cNvSpPr>
            <a:spLocks noGrp="1" noChangeArrowheads="1"/>
          </p:cNvSpPr>
          <p:nvPr>
            <p:ph type="title"/>
          </p:nvPr>
        </p:nvSpPr>
        <p:spPr>
          <a:xfrm>
            <a:off x="848544" y="2780928"/>
            <a:ext cx="8473256" cy="1951039"/>
          </a:xfrm>
        </p:spPr>
        <p:txBody>
          <a:bodyPr lIns="107287" tIns="53643" rIns="107287" bIns="53643"/>
          <a:lstStyle/>
          <a:p>
            <a:pPr marL="457200" indent="-457200" algn="r"/>
            <a:br>
              <a:rPr lang="en-GB" sz="3600" dirty="0">
                <a:solidFill>
                  <a:schemeClr val="bg1"/>
                </a:solidFill>
              </a:rPr>
            </a:br>
            <a:r>
              <a:rPr lang="en-GB" sz="3600" b="0" dirty="0">
                <a:solidFill>
                  <a:schemeClr val="bg1"/>
                </a:solidFill>
              </a:rPr>
              <a:t>Objective of the</a:t>
            </a:r>
            <a:br>
              <a:rPr lang="en-GB" sz="3600" b="0" dirty="0">
                <a:solidFill>
                  <a:schemeClr val="bg1"/>
                </a:solidFill>
              </a:rPr>
            </a:br>
            <a:r>
              <a:rPr lang="en-GB" sz="3600" b="0" dirty="0">
                <a:solidFill>
                  <a:schemeClr val="bg1"/>
                </a:solidFill>
              </a:rPr>
              <a:t>Principles of Disclosure project</a:t>
            </a:r>
            <a:endParaRPr lang="en-GB" sz="3500" b="0" dirty="0">
              <a:solidFill>
                <a:schemeClr val="bg1"/>
              </a:solidFill>
            </a:endParaRPr>
          </a:p>
        </p:txBody>
      </p:sp>
      <p:sp>
        <p:nvSpPr>
          <p:cNvPr id="9222" name="Rectangle 7"/>
          <p:cNvSpPr>
            <a:spLocks/>
          </p:cNvSpPr>
          <p:nvPr/>
        </p:nvSpPr>
        <p:spPr bwMode="auto">
          <a:xfrm>
            <a:off x="3728864" y="4322763"/>
            <a:ext cx="559293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algn="r">
              <a:buFont typeface="Arial" panose="020B0604020202020204" pitchFamily="34" charset="0"/>
              <a:buChar char="•"/>
            </a:pPr>
            <a:endParaRPr lang="en-GB" sz="1600" i="1" dirty="0">
              <a:solidFill>
                <a:schemeClr val="bg1"/>
              </a:solidFill>
            </a:endParaRPr>
          </a:p>
        </p:txBody>
      </p:sp>
      <p:sp>
        <p:nvSpPr>
          <p:cNvPr id="10" name="Rectangle 3"/>
          <p:cNvSpPr>
            <a:spLocks/>
          </p:cNvSpPr>
          <p:nvPr/>
        </p:nvSpPr>
        <p:spPr bwMode="auto">
          <a:xfrm>
            <a:off x="755650" y="6462714"/>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ea typeface="ＭＳ Ｐゴシック" charset="0"/>
              </a:rPr>
              <a:t>Copyright © IFRS Foundation. All rights reserved</a:t>
            </a:r>
          </a:p>
        </p:txBody>
      </p:sp>
      <p:pic>
        <p:nvPicPr>
          <p:cNvPr id="8" name="Picture 2" descr="IFRS reg logo201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 Foundation</a:t>
            </a:r>
          </a:p>
        </p:txBody>
      </p:sp>
    </p:spTree>
    <p:extLst>
      <p:ext uri="{BB962C8B-B14F-4D97-AF65-F5344CB8AC3E}">
        <p14:creationId xmlns:p14="http://schemas.microsoft.com/office/powerpoint/2010/main" val="12730684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768" y="1099668"/>
            <a:ext cx="8915400" cy="4061048"/>
          </a:xfrm>
        </p:spPr>
        <p:txBody>
          <a:bodyPr/>
          <a:lstStyle/>
          <a:p>
            <a:r>
              <a:rPr lang="en-GB" sz="2800" dirty="0"/>
              <a:t>Request to develop </a:t>
            </a:r>
            <a:r>
              <a:rPr lang="en-GB" sz="2800" dirty="0">
                <a:solidFill>
                  <a:srgbClr val="B31E3B"/>
                </a:solidFill>
              </a:rPr>
              <a:t>disclosure principles </a:t>
            </a:r>
            <a:r>
              <a:rPr lang="en-GB" sz="2800" dirty="0"/>
              <a:t>that apply across IFRS Standards</a:t>
            </a:r>
          </a:p>
        </p:txBody>
      </p:sp>
      <p:graphicFrame>
        <p:nvGraphicFramePr>
          <p:cNvPr id="4" name="Content Placeholder 3"/>
          <p:cNvGraphicFramePr>
            <a:graphicFrameLocks/>
          </p:cNvGraphicFramePr>
          <p:nvPr>
            <p:extLst>
              <p:ext uri="{D42A27DB-BD31-4B8C-83A1-F6EECF244321}">
                <p14:modId xmlns:p14="http://schemas.microsoft.com/office/powerpoint/2010/main" val="2260257096"/>
              </p:ext>
            </p:extLst>
          </p:nvPr>
        </p:nvGraphicFramePr>
        <p:xfrm>
          <a:off x="775457" y="2132857"/>
          <a:ext cx="806597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chor="b"/>
          <a:lstStyle/>
          <a:p>
            <a:r>
              <a:rPr lang="en-GB" dirty="0"/>
              <a:t>Objective of the project</a:t>
            </a:r>
          </a:p>
        </p:txBody>
      </p:sp>
      <p:sp>
        <p:nvSpPr>
          <p:cNvPr id="7" name="Rectangle 6"/>
          <p:cNvSpPr/>
          <p:nvPr/>
        </p:nvSpPr>
        <p:spPr>
          <a:xfrm>
            <a:off x="8841432" y="692696"/>
            <a:ext cx="298480" cy="338554"/>
          </a:xfrm>
          <a:prstGeom prst="rect">
            <a:avLst/>
          </a:prstGeom>
        </p:spPr>
        <p:txBody>
          <a:bodyPr wrap="none">
            <a:spAutoFit/>
          </a:bodyPr>
          <a:lstStyle/>
          <a:p>
            <a:pPr eaLnBrk="1" hangingPunct="1"/>
            <a:r>
              <a:rPr lang="en-GB" sz="1600" dirty="0">
                <a:solidFill>
                  <a:schemeClr val="bg1"/>
                </a:solidFill>
              </a:rPr>
              <a:t>8</a:t>
            </a:r>
          </a:p>
        </p:txBody>
      </p:sp>
      <p:sp>
        <p:nvSpPr>
          <p:cNvPr id="8" name="Content Placeholder 2"/>
          <p:cNvSpPr txBox="1">
            <a:spLocks/>
          </p:cNvSpPr>
          <p:nvPr/>
        </p:nvSpPr>
        <p:spPr bwMode="auto">
          <a:xfrm>
            <a:off x="815463" y="4475693"/>
            <a:ext cx="8048010" cy="1506882"/>
          </a:xfrm>
          <a:prstGeom prst="rect">
            <a:avLst/>
          </a:prstGeom>
          <a:no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27282" indent="-227282" algn="l" rtl="0" eaLnBrk="0" fontAlgn="base" hangingPunct="0">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689962" indent="-227282" algn="l" rtl="0" eaLnBrk="0" fontAlgn="base" hangingPunct="0">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144526"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607207"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061770"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451396"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2841022"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230648"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620273"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indent="0">
              <a:buNone/>
            </a:pPr>
            <a:r>
              <a:rPr lang="en-GB" sz="2400" b="1" kern="0" dirty="0"/>
              <a:t>Ultimate goal:</a:t>
            </a:r>
          </a:p>
          <a:p>
            <a:r>
              <a:rPr lang="en-GB" kern="0" dirty="0"/>
              <a:t>New general disclosure standard or amendments to IAS 1 </a:t>
            </a:r>
            <a:r>
              <a:rPr lang="en-GB" i="1" kern="0" dirty="0"/>
              <a:t>Presentation of Financial Statements</a:t>
            </a:r>
          </a:p>
          <a:p>
            <a:r>
              <a:rPr lang="en-GB" kern="0" dirty="0"/>
              <a:t>Possibly with supporting guidance/education material</a:t>
            </a:r>
          </a:p>
          <a:p>
            <a:endParaRPr lang="en-GB" kern="0" dirty="0"/>
          </a:p>
        </p:txBody>
      </p:sp>
    </p:spTree>
    <p:extLst>
      <p:ext uri="{BB962C8B-B14F-4D97-AF65-F5344CB8AC3E}">
        <p14:creationId xmlns:p14="http://schemas.microsoft.com/office/powerpoint/2010/main" val="25434527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412776"/>
            <a:ext cx="8915400" cy="4061048"/>
          </a:xfrm>
        </p:spPr>
        <p:txBody>
          <a:bodyPr/>
          <a:lstStyle/>
          <a:p>
            <a:r>
              <a:rPr lang="en-GB" sz="2800" dirty="0"/>
              <a:t>Seek </a:t>
            </a:r>
            <a:r>
              <a:rPr lang="en-GB" sz="2800" dirty="0">
                <a:solidFill>
                  <a:srgbClr val="B31E3B"/>
                </a:solidFill>
              </a:rPr>
              <a:t>feedback</a:t>
            </a:r>
            <a:r>
              <a:rPr lang="en-GB" sz="2800" dirty="0"/>
              <a:t> on</a:t>
            </a:r>
          </a:p>
        </p:txBody>
      </p:sp>
      <p:graphicFrame>
        <p:nvGraphicFramePr>
          <p:cNvPr id="4" name="Content Placeholder 3"/>
          <p:cNvGraphicFramePr>
            <a:graphicFrameLocks/>
          </p:cNvGraphicFramePr>
          <p:nvPr>
            <p:extLst>
              <p:ext uri="{D42A27DB-BD31-4B8C-83A1-F6EECF244321}">
                <p14:modId xmlns:p14="http://schemas.microsoft.com/office/powerpoint/2010/main" val="3004048535"/>
              </p:ext>
            </p:extLst>
          </p:nvPr>
        </p:nvGraphicFramePr>
        <p:xfrm>
          <a:off x="770427" y="2132856"/>
          <a:ext cx="8365146" cy="2160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755650" y="0"/>
            <a:ext cx="7797750" cy="908721"/>
          </a:xfrm>
        </p:spPr>
        <p:txBody>
          <a:bodyPr anchor="b"/>
          <a:lstStyle/>
          <a:p>
            <a:r>
              <a:rPr lang="en-GB" dirty="0"/>
              <a:t>Objective of the Discussion Paper</a:t>
            </a:r>
          </a:p>
        </p:txBody>
      </p:sp>
      <p:sp>
        <p:nvSpPr>
          <p:cNvPr id="5" name="Rectangle 4"/>
          <p:cNvSpPr/>
          <p:nvPr/>
        </p:nvSpPr>
        <p:spPr>
          <a:xfrm>
            <a:off x="8841432" y="714182"/>
            <a:ext cx="432048" cy="338554"/>
          </a:xfrm>
          <a:prstGeom prst="rect">
            <a:avLst/>
          </a:prstGeom>
        </p:spPr>
        <p:txBody>
          <a:bodyPr wrap="square">
            <a:spAutoFit/>
          </a:bodyPr>
          <a:lstStyle/>
          <a:p>
            <a:pPr eaLnBrk="1" hangingPunct="1"/>
            <a:r>
              <a:rPr lang="en-GB" sz="1600" dirty="0">
                <a:solidFill>
                  <a:schemeClr val="bg1"/>
                </a:solidFill>
              </a:rPr>
              <a:t>9</a:t>
            </a:r>
          </a:p>
        </p:txBody>
      </p:sp>
    </p:spTree>
    <p:extLst>
      <p:ext uri="{BB962C8B-B14F-4D97-AF65-F5344CB8AC3E}">
        <p14:creationId xmlns:p14="http://schemas.microsoft.com/office/powerpoint/2010/main" val="1306264277"/>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_APPROVED">
  <a:themeElements>
    <a:clrScheme name="">
      <a:dk1>
        <a:srgbClr val="5F6062"/>
      </a:dk1>
      <a:lt1>
        <a:srgbClr val="FFFFFF"/>
      </a:lt1>
      <a:dk2>
        <a:srgbClr val="000000"/>
      </a:dk2>
      <a:lt2>
        <a:srgbClr val="808080"/>
      </a:lt2>
      <a:accent1>
        <a:srgbClr val="4184A9"/>
      </a:accent1>
      <a:accent2>
        <a:srgbClr val="333399"/>
      </a:accent2>
      <a:accent3>
        <a:srgbClr val="FFFFFF"/>
      </a:accent3>
      <a:accent4>
        <a:srgbClr val="505153"/>
      </a:accent4>
      <a:accent5>
        <a:srgbClr val="B0C2D1"/>
      </a:accent5>
      <a:accent6>
        <a:srgbClr val="2D2D8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5F6062"/>
      </a:dk1>
      <a:lt1>
        <a:srgbClr val="FFFFFF"/>
      </a:lt1>
      <a:dk2>
        <a:srgbClr val="000000"/>
      </a:dk2>
      <a:lt2>
        <a:srgbClr val="808080"/>
      </a:lt2>
      <a:accent1>
        <a:srgbClr val="4184A9"/>
      </a:accent1>
      <a:accent2>
        <a:srgbClr val="333399"/>
      </a:accent2>
      <a:accent3>
        <a:srgbClr val="FFFFFF"/>
      </a:accent3>
      <a:accent4>
        <a:srgbClr val="505153"/>
      </a:accent4>
      <a:accent5>
        <a:srgbClr val="B0C2D1"/>
      </a:accent5>
      <a:accent6>
        <a:srgbClr val="2D2D8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eeting Document" ma:contentTypeID="0x010100424757986E2540868CAE723C1A3093F102008734F9328BB8F143AE595C29EA485745" ma:contentTypeVersion="24" ma:contentTypeDescription="Create a new document." ma:contentTypeScope="" ma:versionID="48eadfe58a60a9c80d196a57e0c652de">
  <xsd:schema xmlns:xsd="http://www.w3.org/2001/XMLSchema" xmlns:xs="http://www.w3.org/2001/XMLSchema" xmlns:p="http://schemas.microsoft.com/office/2006/metadata/properties" xmlns:ns2="9bc17653-fc4f-4043-ad3b-134743de0300" xmlns:ns3="b8fa3832-7152-4b4d-9878-0005b747858c" targetNamespace="http://schemas.microsoft.com/office/2006/metadata/properties" ma:root="true" ma:fieldsID="e72ad8f3f3def74c49ec00fec5e130ea" ns2:_="" ns3:_="">
    <xsd:import namespace="9bc17653-fc4f-4043-ad3b-134743de0300"/>
    <xsd:import namespace="b8fa3832-7152-4b4d-9878-0005b747858c"/>
    <xsd:element name="properties">
      <xsd:complexType>
        <xsd:sequence>
          <xsd:element name="documentManagement">
            <xsd:complexType>
              <xsd:all>
                <xsd:element ref="ns2:ge496a40d5c44658bad5a6d98308f1ba" minOccurs="0"/>
                <xsd:element ref="ns2:TaxCatchAll" minOccurs="0"/>
                <xsd:element ref="ns2:TaxCatchAllLabel" minOccurs="0"/>
                <xsd:element ref="ns2:efclDocumentDescription" minOccurs="0"/>
                <xsd:element ref="ns2:efclOriginalListId" minOccurs="0"/>
                <xsd:element ref="ns2:efclOriginalWebId" minOccurs="0"/>
                <xsd:element ref="ns2:efclProjectId" minOccurs="0"/>
                <xsd:element ref="ns2:p59a4e4f2bd147658de67f2316c08396" minOccurs="0"/>
                <xsd:element ref="ns2:i09da1fbf7d14ea9973a5584dd477f13" minOccurs="0"/>
                <xsd:element ref="ns2:efclPublishedFrom" minOccurs="0"/>
                <xsd:element ref="ns2:efclOriginalItemId" minOccurs="0"/>
                <xsd:element ref="ns2:efclOriginalProjectId" minOccurs="0"/>
                <xsd:element ref="ns2:efclMeetingId" minOccurs="0"/>
                <xsd:element ref="ns2:efclRelatedSession" minOccurs="0"/>
                <xsd:element ref="ns2:efclRelatedSessionStartOnlyTime" minOccurs="0"/>
                <xsd:element ref="ns2:efclRelatedSessionStartOnlyDate" minOccurs="0"/>
                <xsd:element ref="ns2:efclRelatedSessionEndTime" minOccurs="0"/>
                <xsd:element ref="ns2:efclRelatedSessionStartTime" minOccurs="0"/>
                <xsd:element ref="ns2:e13db7feed7b463daca4211c55acd0c4" minOccurs="0"/>
                <xsd:element ref="ns2:efclPublishedToWebsi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17653-fc4f-4043-ad3b-134743de0300" elementFormDefault="qualified">
    <xsd:import namespace="http://schemas.microsoft.com/office/2006/documentManagement/types"/>
    <xsd:import namespace="http://schemas.microsoft.com/office/infopath/2007/PartnerControls"/>
    <xsd:element name="ge496a40d5c44658bad5a6d98308f1ba" ma:index="8" nillable="true" ma:taxonomy="true" ma:internalName="ge496a40d5c44658bad5a6d98308f1ba" ma:taxonomyFieldName="efclDocumentType" ma:displayName="Document Type" ma:fieldId="{0e496a40-d5c4-4658-bad5-a6d98308f1ba}" ma:sspId="b5354ee9-1167-4e6c-842d-e3226f29bc49" ma:termSetId="4a3b34fd-4214-4cbe-a4ca-75cc788de7bf"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66703ae1-ce32-4f29-be92-8113fbd7fd87}" ma:internalName="TaxCatchAll" ma:showField="CatchAllData" ma:web="9bc17653-fc4f-4043-ad3b-134743de030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66703ae1-ce32-4f29-be92-8113fbd7fd87}" ma:internalName="TaxCatchAllLabel" ma:readOnly="true" ma:showField="CatchAllDataLabel" ma:web="9bc17653-fc4f-4043-ad3b-134743de0300">
      <xsd:complexType>
        <xsd:complexContent>
          <xsd:extension base="dms:MultiChoiceLookup">
            <xsd:sequence>
              <xsd:element name="Value" type="dms:Lookup" maxOccurs="unbounded" minOccurs="0" nillable="true"/>
            </xsd:sequence>
          </xsd:extension>
        </xsd:complexContent>
      </xsd:complexType>
    </xsd:element>
    <xsd:element name="efclDocumentDescription" ma:index="12" nillable="true" ma:displayName="Document Description" ma:internalName="efclDocumentDescription">
      <xsd:simpleType>
        <xsd:restriction base="dms:Note">
          <xsd:maxLength value="255"/>
        </xsd:restriction>
      </xsd:simpleType>
    </xsd:element>
    <xsd:element name="efclOriginalListId" ma:index="13" nillable="true" ma:displayName="Original List ID" ma:internalName="efclOriginalListId">
      <xsd:simpleType>
        <xsd:restriction base="dms:Text"/>
      </xsd:simpleType>
    </xsd:element>
    <xsd:element name="efclOriginalWebId" ma:index="14" nillable="true" ma:displayName="Original Web ID" ma:internalName="efclOriginalWebId">
      <xsd:simpleType>
        <xsd:restriction base="dms:Text"/>
      </xsd:simpleType>
    </xsd:element>
    <xsd:element name="efclProjectId" ma:index="15" nillable="true" ma:displayName="Project ID" ma:hidden="true" ma:internalName="efclProjectId" ma:readOnly="false">
      <xsd:simpleType>
        <xsd:restriction base="dms:Text"/>
      </xsd:simpleType>
    </xsd:element>
    <xsd:element name="p59a4e4f2bd147658de67f2316c08396" ma:index="16" nillable="true" ma:taxonomy="true" ma:internalName="p59a4e4f2bd147658de67f2316c08396" ma:taxonomyFieldName="efclTopics" ma:displayName="Topics" ma:readOnly="false" ma:fieldId="{959a4e4f-2bd1-4765-8de6-7f2316c08396}" ma:taxonomyMulti="true" ma:sspId="b5354ee9-1167-4e6c-842d-e3226f29bc49" ma:termSetId="319aa627-c73c-4f98-a92f-bfbccc408535" ma:anchorId="00000000-0000-0000-0000-000000000000" ma:open="false" ma:isKeyword="false">
      <xsd:complexType>
        <xsd:sequence>
          <xsd:element ref="pc:Terms" minOccurs="0" maxOccurs="1"/>
        </xsd:sequence>
      </xsd:complexType>
    </xsd:element>
    <xsd:element name="i09da1fbf7d14ea9973a5584dd477f13" ma:index="18" nillable="true" ma:taxonomy="true" ma:internalName="i09da1fbf7d14ea9973a5584dd477f13" ma:taxonomyFieldName="efclStandards" ma:displayName="Standards" ma:readOnly="false" ma:fieldId="{209da1fb-f7d1-4ea9-973a-5584dd477f13}" ma:taxonomyMulti="true" ma:sspId="b5354ee9-1167-4e6c-842d-e3226f29bc49" ma:termSetId="fde5f5a0-e3e9-40ac-9599-ce094e9f11cc" ma:anchorId="00000000-0000-0000-0000-000000000000" ma:open="false" ma:isKeyword="false">
      <xsd:complexType>
        <xsd:sequence>
          <xsd:element ref="pc:Terms" minOccurs="0" maxOccurs="1"/>
        </xsd:sequence>
      </xsd:complexType>
    </xsd:element>
    <xsd:element name="efclPublishedFrom" ma:index="20" nillable="true" ma:displayName="Published From" ma:internalName="efclPublishedFrom">
      <xsd:complexType>
        <xsd:complexContent>
          <xsd:extension base="dms:URL">
            <xsd:sequence>
              <xsd:element name="Url" type="dms:ValidUrl" minOccurs="0" nillable="true"/>
              <xsd:element name="Description" type="xsd:string" nillable="true"/>
            </xsd:sequence>
          </xsd:extension>
        </xsd:complexContent>
      </xsd:complexType>
    </xsd:element>
    <xsd:element name="efclOriginalItemId" ma:index="21" nillable="true" ma:displayName="Original Item ID" ma:internalName="efclOriginalItemId">
      <xsd:simpleType>
        <xsd:restriction base="dms:Number"/>
      </xsd:simpleType>
    </xsd:element>
    <xsd:element name="efclOriginalProjectId" ma:index="22" nillable="true" ma:displayName="Original Project ID" ma:internalName="efclOriginalProjectId">
      <xsd:simpleType>
        <xsd:restriction base="dms:Text"/>
      </xsd:simpleType>
    </xsd:element>
    <xsd:element name="efclMeetingId" ma:index="23" nillable="true" ma:displayName="Meeting ID" ma:internalName="efclMeetingId">
      <xsd:simpleType>
        <xsd:restriction base="dms:Text"/>
      </xsd:simpleType>
    </xsd:element>
    <xsd:element name="efclRelatedSession" ma:index="24" nillable="true" ma:displayName="Related Session" ma:list="e379a4ce-e6ad-4920-929e-29e89136d41e" ma:internalName="efclRelatedSession" ma:showField="Title" ma:web="9bc17653-fc4f-4043-ad3b-134743de0300">
      <xsd:simpleType>
        <xsd:restriction base="dms:Lookup"/>
      </xsd:simpleType>
    </xsd:element>
    <xsd:element name="efclRelatedSessionStartOnlyTime" ma:index="25" nillable="true" ma:displayName="Related Session: Start Time" ma:list="e379a4ce-e6ad-4920-929e-29e89136d41e" ma:internalName="efclRelatedSessionStartOnlyTime" ma:readOnly="true" ma:showField="efclStartOnlyTime" ma:web="9bc17653-fc4f-4043-ad3b-134743de0300">
      <xsd:simpleType>
        <xsd:restriction base="dms:Lookup"/>
      </xsd:simpleType>
    </xsd:element>
    <xsd:element name="efclRelatedSessionStartOnlyDate" ma:index="26" nillable="true" ma:displayName="Related Session: Start Date" ma:list="e379a4ce-e6ad-4920-929e-29e89136d41e" ma:internalName="efclRelatedSessionStartOnlyDate" ma:readOnly="true" ma:showField="efclStartOnlyDate" ma:web="9bc17653-fc4f-4043-ad3b-134743de0300">
      <xsd:simpleType>
        <xsd:restriction base="dms:Lookup"/>
      </xsd:simpleType>
    </xsd:element>
    <xsd:element name="efclRelatedSessionEndTime" ma:index="27" nillable="true" ma:displayName="Related Session: End Time" ma:list="e379a4ce-e6ad-4920-929e-29e89136d41e" ma:internalName="efclRelatedSessionEndTime" ma:readOnly="true" ma:showField="efclEndOnlyTime" ma:web="9bc17653-fc4f-4043-ad3b-134743de0300">
      <xsd:simpleType>
        <xsd:restriction base="dms:Lookup"/>
      </xsd:simpleType>
    </xsd:element>
    <xsd:element name="efclRelatedSessionStartTime" ma:index="28" nillable="true" ma:displayName="Related Session: Start Time" ma:list="e379a4ce-e6ad-4920-929e-29e89136d41e" ma:internalName="efclRelatedSessionStartTime" ma:readOnly="true" ma:showField="efclStartTime" ma:web="9bc17653-fc4f-4043-ad3b-134743de0300">
      <xsd:simpleType>
        <xsd:restriction base="dms:Lookup"/>
      </xsd:simpleType>
    </xsd:element>
    <xsd:element name="e13db7feed7b463daca4211c55acd0c4" ma:index="29" nillable="true" ma:taxonomy="true" ma:internalName="e13db7feed7b463daca4211c55acd0c4" ma:taxonomyFieldName="efclProjectStage" ma:displayName="Project Stage" ma:fieldId="{e13db7fe-ed7b-463d-aca4-211c55acd0c4}" ma:sspId="b5354ee9-1167-4e6c-842d-e3226f29bc49" ma:termSetId="9b49bf5b-71f9-4ba2-853c-72048cccbf8f" ma:anchorId="00000000-0000-0000-0000-000000000000" ma:open="false" ma:isKeyword="false">
      <xsd:complexType>
        <xsd:sequence>
          <xsd:element ref="pc:Terms" minOccurs="0" maxOccurs="1"/>
        </xsd:sequence>
      </xsd:complexType>
    </xsd:element>
    <xsd:element name="efclPublishedToWebsite" ma:index="31" nillable="true" ma:displayName="Published To website?" ma:hidden="true" ma:internalName="efclPublishedToWebsite" ma:readOnly="false">
      <xsd:simpleType>
        <xsd:restriction base="dms:Boolean"/>
      </xsd:simpleType>
    </xsd:element>
    <xsd:element name="SharedWithUsers" ma:index="3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fa3832-7152-4b4d-9878-0005b747858c" elementFormDefault="qualified">
    <xsd:import namespace="http://schemas.microsoft.com/office/2006/documentManagement/types"/>
    <xsd:import namespace="http://schemas.microsoft.com/office/infopath/2007/PartnerControls"/>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fclPublishedToWebsite xmlns="9bc17653-fc4f-4043-ad3b-134743de0300" xsi:nil="true"/>
    <i09da1fbf7d14ea9973a5584dd477f13 xmlns="9bc17653-fc4f-4043-ad3b-134743de0300">
      <Terms xmlns="http://schemas.microsoft.com/office/infopath/2007/PartnerControls"/>
    </i09da1fbf7d14ea9973a5584dd477f13>
    <efclRelatedSession xmlns="9bc17653-fc4f-4043-ad3b-134743de0300">1033</efclRelatedSession>
    <efclOriginalProjectId xmlns="9bc17653-fc4f-4043-ad3b-134743de0300" xsi:nil="true"/>
    <ge496a40d5c44658bad5a6d98308f1ba xmlns="9bc17653-fc4f-4043-ad3b-134743de0300">
      <Terms xmlns="http://schemas.microsoft.com/office/infopath/2007/PartnerControls">
        <TermInfo xmlns="http://schemas.microsoft.com/office/infopath/2007/PartnerControls">
          <TermName xmlns="http://schemas.microsoft.com/office/infopath/2007/PartnerControls">IASB document</TermName>
          <TermId xmlns="http://schemas.microsoft.com/office/infopath/2007/PartnerControls">0eedd9f4-7927-4afc-9946-93cf151e4b0e</TermId>
        </TermInfo>
      </Terms>
    </ge496a40d5c44658bad5a6d98308f1ba>
    <efclDocumentDescription xmlns="9bc17653-fc4f-4043-ad3b-134743de0300" xsi:nil="true"/>
    <efclOriginalItemId xmlns="9bc17653-fc4f-4043-ad3b-134743de0300">13</efclOriginalItemId>
    <p59a4e4f2bd147658de67f2316c08396 xmlns="9bc17653-fc4f-4043-ad3b-134743de0300">
      <Terms xmlns="http://schemas.microsoft.com/office/infopath/2007/PartnerControls"/>
    </p59a4e4f2bd147658de67f2316c08396>
    <TaxCatchAll xmlns="9bc17653-fc4f-4043-ad3b-134743de0300">
      <Value>181</Value>
    </TaxCatchAll>
    <efclMeetingId xmlns="9bc17653-fc4f-4043-ad3b-134743de0300">1705160724589787</efclMeetingId>
    <efclProjectId xmlns="9bc17653-fc4f-4043-ad3b-134743de0300" xsi:nil="true"/>
    <efclPublishedFrom xmlns="9bc17653-fc4f-4043-ad3b-134743de0300">
      <Url xsi:nil="true"/>
      <Description xsi:nil="true"/>
    </efclPublishedFrom>
    <e13db7feed7b463daca4211c55acd0c4 xmlns="9bc17653-fc4f-4043-ad3b-134743de0300">
      <Terms xmlns="http://schemas.microsoft.com/office/infopath/2007/PartnerControls"/>
    </e13db7feed7b463daca4211c55acd0c4>
    <efclOriginalWebId xmlns="9bc17653-fc4f-4043-ad3b-134743de0300">f06bf35c-8424-4e36-9d51-edfa87e5f38e</efclOriginalWebId>
    <efclOriginalListId xmlns="9bc17653-fc4f-4043-ad3b-134743de0300">267e4593-5cd3-49e3-ad5a-09438cb90f90</efclOriginalListId>
  </documentManagement>
</p:properties>
</file>

<file path=customXml/itemProps1.xml><?xml version="1.0" encoding="utf-8"?>
<ds:datastoreItem xmlns:ds="http://schemas.openxmlformats.org/officeDocument/2006/customXml" ds:itemID="{0D2AC0AD-7BF7-497E-8F0E-D601EDED3458}"/>
</file>

<file path=customXml/itemProps2.xml><?xml version="1.0" encoding="utf-8"?>
<ds:datastoreItem xmlns:ds="http://schemas.openxmlformats.org/officeDocument/2006/customXml" ds:itemID="{E7D1DC65-3B81-479A-A1BE-A9AC24CC2A2A}"/>
</file>

<file path=customXml/itemProps3.xml><?xml version="1.0" encoding="utf-8"?>
<ds:datastoreItem xmlns:ds="http://schemas.openxmlformats.org/officeDocument/2006/customXml" ds:itemID="{20CA6789-0CB4-4452-A340-A800B0EEFDAF}"/>
</file>

<file path=docProps/app.xml><?xml version="1.0" encoding="utf-8"?>
<Properties xmlns="http://schemas.openxmlformats.org/officeDocument/2006/extended-properties" xmlns:vt="http://schemas.openxmlformats.org/officeDocument/2006/docPropsVTypes">
  <Template>GPF powerpoint template</Template>
  <TotalTime>9018</TotalTime>
  <Words>989</Words>
  <Application>Microsoft Office PowerPoint</Application>
  <PresentationFormat>A4 Paper (210x297 mm)</PresentationFormat>
  <Paragraphs>220</Paragraphs>
  <Slides>23</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ＭＳ Ｐゴシック</vt:lpstr>
      <vt:lpstr>Arial</vt:lpstr>
      <vt:lpstr>Calibri</vt:lpstr>
      <vt:lpstr>Times New Roman</vt:lpstr>
      <vt:lpstr>ヒラギノ角ゴ ProN W3</vt:lpstr>
      <vt:lpstr>ヒラギノ角ゴ ProN W6</vt:lpstr>
      <vt:lpstr>Custom Design</vt:lpstr>
      <vt:lpstr>Presentation1_APPROVED</vt:lpstr>
      <vt:lpstr>Office Theme</vt:lpstr>
      <vt:lpstr>PowerPoint Presentation</vt:lpstr>
      <vt:lpstr> Background to the Disclosure Initiative</vt:lpstr>
      <vt:lpstr>Central theme of the Board’s work</vt:lpstr>
      <vt:lpstr>History of the Disclosure Initiative</vt:lpstr>
      <vt:lpstr>The disclosure problem</vt:lpstr>
      <vt:lpstr>Disclosure Initiative and related projects</vt:lpstr>
      <vt:lpstr> Objective of the Principles of Disclosure project</vt:lpstr>
      <vt:lpstr>Objective of the project</vt:lpstr>
      <vt:lpstr>Objective of the Discussion Paper</vt:lpstr>
      <vt:lpstr>Outline of Discussion Paper</vt:lpstr>
      <vt:lpstr> Disclosure issues and possible approaches to address them</vt:lpstr>
      <vt:lpstr>Principles of effective communication</vt:lpstr>
      <vt:lpstr>Roles of primary financial statements and notes</vt:lpstr>
      <vt:lpstr>Location of information</vt:lpstr>
      <vt:lpstr>Use of performance measures</vt:lpstr>
      <vt:lpstr>Disclosure of accounting policies</vt:lpstr>
      <vt:lpstr>Disclosure objectives and requirements</vt:lpstr>
      <vt:lpstr>Centralised disclosure objectives—Method A </vt:lpstr>
      <vt:lpstr>Centralised disclosure objectives—Method B </vt:lpstr>
      <vt:lpstr>NZASB staff approach </vt:lpstr>
      <vt:lpstr> Timetable of project and further information</vt:lpstr>
      <vt:lpstr>Expected project timetable</vt:lpstr>
      <vt:lpstr>Contact us</vt:lpstr>
    </vt:vector>
  </TitlesOfParts>
  <Company>IFRS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Maybin Katherine</dc:creator>
  <cp:lastModifiedBy>Hocine Kebli</cp:lastModifiedBy>
  <cp:revision>527</cp:revision>
  <cp:lastPrinted>2017-06-06T08:15:44Z</cp:lastPrinted>
  <dcterms:created xsi:type="dcterms:W3CDTF">2014-09-09T13:26:47Z</dcterms:created>
  <dcterms:modified xsi:type="dcterms:W3CDTF">2017-06-23T14:56:43Z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0x010100424757986E2540868CAE723C1A3093F102008734F9328BB8F143AE595C29EA485745</vt:lpwstr>
  </property>
  <property fmtid="{D5CDD505-2E9C-101B-9397-08002B2CF9AE}" pid="3" name="efclTopics">
    <vt:lpwstr/>
  </property>
  <property fmtid="{D5CDD505-2E9C-101B-9397-08002B2CF9AE}" pid="4" name="efclDocumentType">
    <vt:lpwstr>181;#IASB document|0eedd9f4-7927-4afc-9946-93cf151e4b0e</vt:lpwstr>
  </property>
  <property fmtid="{D5CDD505-2E9C-101B-9397-08002B2CF9AE}" pid="5" name="efclProjectStage">
    <vt:lpwstr/>
  </property>
  <property fmtid="{D5CDD505-2E9C-101B-9397-08002B2CF9AE}" pid="6" name="efclStandards">
    <vt:lpwstr/>
  </property>
</Properties>
</file>